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29" r:id="rId173"/>
    <p:sldId id="430" r:id="rId174"/>
    <p:sldId id="431" r:id="rId175"/>
    <p:sldId id="432" r:id="rId176"/>
    <p:sldId id="433" r:id="rId177"/>
    <p:sldId id="434" r:id="rId178"/>
    <p:sldId id="435" r:id="rId179"/>
    <p:sldId id="436" r:id="rId180"/>
    <p:sldId id="437" r:id="rId181"/>
    <p:sldId id="438" r:id="rId182"/>
    <p:sldId id="439" r:id="rId183"/>
    <p:sldId id="440" r:id="rId184"/>
    <p:sldId id="441" r:id="rId185"/>
    <p:sldId id="442" r:id="rId186"/>
    <p:sldId id="443" r:id="rId187"/>
    <p:sldId id="444" r:id="rId188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16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9550" y="-147638"/>
            <a:ext cx="9563100" cy="715327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0547" y="1153667"/>
            <a:ext cx="1083564" cy="111861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2695" y="1153667"/>
            <a:ext cx="2939796" cy="111861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69107" y="1763267"/>
            <a:ext cx="1862327" cy="1118615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87367" y="1763267"/>
            <a:ext cx="1025651" cy="1118615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51603" y="1763267"/>
            <a:ext cx="1862327" cy="111861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69717" y="1270254"/>
            <a:ext cx="3004565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75814" y="4551629"/>
            <a:ext cx="3992371" cy="1367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001F5F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498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498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498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9550" y="-147638"/>
            <a:ext cx="9563100" cy="71532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9550" y="-147638"/>
            <a:ext cx="9563100" cy="71532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210058"/>
            <a:ext cx="332612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00498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8267" y="1111377"/>
            <a:ext cx="7962900" cy="4102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550" y="-147638"/>
            <a:ext cx="9563100" cy="71532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72833" y="1752600"/>
            <a:ext cx="6998334" cy="15792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4650"/>
              </a:lnSpc>
              <a:spcBef>
                <a:spcPts val="95"/>
              </a:spcBef>
            </a:pPr>
            <a:r>
              <a:rPr sz="4000" spc="-5" dirty="0">
                <a:solidFill>
                  <a:srgbClr val="00498E"/>
                </a:solidFill>
                <a:latin typeface="Arial MT"/>
                <a:cs typeface="Arial MT"/>
              </a:rPr>
              <a:t>Manutenção</a:t>
            </a:r>
            <a:r>
              <a:rPr sz="40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4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spc="-5" dirty="0">
                <a:solidFill>
                  <a:srgbClr val="00498E"/>
                </a:solidFill>
                <a:latin typeface="Arial MT"/>
                <a:cs typeface="Arial MT"/>
              </a:rPr>
              <a:t>Computadores</a:t>
            </a:r>
            <a:endParaRPr sz="4000" dirty="0">
              <a:latin typeface="Arial MT"/>
              <a:cs typeface="Arial MT"/>
            </a:endParaRPr>
          </a:p>
          <a:p>
            <a:pPr algn="ctr">
              <a:lnSpc>
                <a:spcPts val="3210"/>
              </a:lnSpc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Aula</a:t>
            </a:r>
            <a:r>
              <a:rPr sz="2800" spc="-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5</a:t>
            </a:r>
            <a:endParaRPr sz="2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42442"/>
            <a:ext cx="5591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Cuidado</a:t>
            </a:r>
            <a:r>
              <a:rPr sz="3600" spc="-6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com</a:t>
            </a:r>
            <a:r>
              <a:rPr sz="3600" spc="-4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curto-circuito!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79603" y="1516760"/>
            <a:ext cx="255460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Nunca </a:t>
            </a:r>
            <a:r>
              <a:rPr sz="1800" dirty="0">
                <a:latin typeface="Verdana"/>
                <a:cs typeface="Verdana"/>
              </a:rPr>
              <a:t>coloque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parafusos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metal </a:t>
            </a:r>
            <a:r>
              <a:rPr sz="1800" dirty="0">
                <a:latin typeface="Verdana"/>
                <a:cs typeface="Verdana"/>
              </a:rPr>
              <a:t> nos </a:t>
            </a:r>
            <a:r>
              <a:rPr sz="1800" spc="-5" dirty="0">
                <a:latin typeface="Verdana"/>
                <a:cs typeface="Verdana"/>
              </a:rPr>
              <a:t>pontos 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 que </a:t>
            </a:r>
            <a:r>
              <a:rPr sz="1800" dirty="0">
                <a:latin typeface="Verdana"/>
                <a:cs typeface="Verdana"/>
              </a:rPr>
              <a:t>não </a:t>
            </a:r>
            <a:r>
              <a:rPr sz="1800" spc="-5" dirty="0">
                <a:latin typeface="Verdana"/>
                <a:cs typeface="Verdana"/>
              </a:rPr>
              <a:t>têm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correspondência com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furos </a:t>
            </a:r>
            <a:r>
              <a:rPr sz="1800" spc="-5" dirty="0">
                <a:latin typeface="Verdana"/>
                <a:cs typeface="Verdana"/>
              </a:rPr>
              <a:t>da placa mãe, </a:t>
            </a:r>
            <a:r>
              <a:rPr sz="1800" dirty="0">
                <a:latin typeface="Verdana"/>
                <a:cs typeface="Verdana"/>
              </a:rPr>
              <a:t> caso </a:t>
            </a:r>
            <a:r>
              <a:rPr sz="1800" spc="-5" dirty="0">
                <a:latin typeface="Verdana"/>
                <a:cs typeface="Verdana"/>
              </a:rPr>
              <a:t>contrário, esses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parafusos </a:t>
            </a:r>
            <a:r>
              <a:rPr sz="1800" spc="-5" dirty="0">
                <a:latin typeface="Verdana"/>
                <a:cs typeface="Verdana"/>
              </a:rPr>
              <a:t>encostarão </a:t>
            </a:r>
            <a:r>
              <a:rPr sz="1800" dirty="0">
                <a:latin typeface="Verdana"/>
                <a:cs typeface="Verdana"/>
              </a:rPr>
              <a:t> na </a:t>
            </a:r>
            <a:r>
              <a:rPr sz="1800" spc="-5" dirty="0">
                <a:latin typeface="Verdana"/>
                <a:cs typeface="Verdana"/>
              </a:rPr>
              <a:t>placa por baixo </a:t>
            </a:r>
            <a:r>
              <a:rPr sz="1800" dirty="0">
                <a:latin typeface="Verdana"/>
                <a:cs typeface="Verdana"/>
              </a:rPr>
              <a:t>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provavelmente </a:t>
            </a:r>
            <a:r>
              <a:rPr sz="1800" spc="-5" dirty="0">
                <a:latin typeface="Verdana"/>
                <a:cs typeface="Verdana"/>
              </a:rPr>
              <a:t> provocarão um curto-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circuito!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800" y="1484375"/>
            <a:ext cx="5934456" cy="39563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108965"/>
            <a:ext cx="6936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Espelho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USB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pode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tampar</a:t>
            </a:r>
            <a:r>
              <a:rPr sz="3600" spc="-3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fendas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17106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Espelhos</a:t>
            </a:r>
            <a:r>
              <a:rPr sz="1800" dirty="0">
                <a:latin typeface="Verdana"/>
                <a:cs typeface="Verdana"/>
              </a:rPr>
              <a:t> USB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também podem </a:t>
            </a:r>
            <a:r>
              <a:rPr sz="1800" dirty="0">
                <a:latin typeface="Verdana"/>
                <a:cs typeface="Verdana"/>
              </a:rPr>
              <a:t> servir</a:t>
            </a:r>
            <a:r>
              <a:rPr sz="1800" spc="-55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tampar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as </a:t>
            </a:r>
            <a:r>
              <a:rPr sz="1800" spc="-5" dirty="0">
                <a:latin typeface="Verdana"/>
                <a:cs typeface="Verdana"/>
              </a:rPr>
              <a:t>fendas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traseiras.</a:t>
            </a:r>
            <a:r>
              <a:rPr sz="1800" spc="6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No </a:t>
            </a:r>
            <a:r>
              <a:rPr sz="1800" dirty="0">
                <a:latin typeface="Verdana"/>
                <a:cs typeface="Verdana"/>
              </a:rPr>
              <a:t> nosso </a:t>
            </a:r>
            <a:r>
              <a:rPr sz="1800" spc="-10" dirty="0">
                <a:latin typeface="Verdana"/>
                <a:cs typeface="Verdana"/>
              </a:rPr>
              <a:t>exemplo, 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instalamos um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espelho </a:t>
            </a:r>
            <a:r>
              <a:rPr sz="1800" dirty="0">
                <a:latin typeface="Verdana"/>
                <a:cs typeface="Verdana"/>
              </a:rPr>
              <a:t>USB em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uma </a:t>
            </a:r>
            <a:r>
              <a:rPr sz="1800" spc="-5" dirty="0">
                <a:latin typeface="Verdana"/>
                <a:cs typeface="Verdana"/>
              </a:rPr>
              <a:t>das fendas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abertas.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3783" y="838200"/>
            <a:ext cx="6071616" cy="4555236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339" y="112267"/>
            <a:ext cx="4243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Conectores</a:t>
            </a:r>
            <a:r>
              <a:rPr sz="3600" spc="-6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traseiros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202180" cy="3927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Verdana"/>
                <a:cs typeface="Verdana"/>
              </a:rPr>
              <a:t>Finalmente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depois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instalar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todas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as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placas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 fechar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as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fendas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traseiras,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computador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estará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 a parte </a:t>
            </a:r>
            <a:r>
              <a:rPr sz="1600" spc="-15" dirty="0">
                <a:latin typeface="Verdana"/>
                <a:cs typeface="Verdana"/>
              </a:rPr>
              <a:t>traseira 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do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gabinete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mostra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spc="-10" dirty="0">
                <a:latin typeface="Verdana"/>
                <a:cs typeface="Verdana"/>
              </a:rPr>
              <a:t> figura.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Da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esquerda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para </a:t>
            </a: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direita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temos:</a:t>
            </a:r>
            <a:endParaRPr sz="1600">
              <a:latin typeface="Verdana"/>
              <a:cs typeface="Verdana"/>
            </a:endParaRPr>
          </a:p>
          <a:p>
            <a:pPr marL="245745" indent="-233679">
              <a:lnSpc>
                <a:spcPct val="100000"/>
              </a:lnSpc>
              <a:buFont typeface="Wingdings"/>
              <a:buChar char=""/>
              <a:tabLst>
                <a:tab pos="246379" algn="l"/>
              </a:tabLst>
            </a:pPr>
            <a:r>
              <a:rPr sz="1600" spc="-5" dirty="0">
                <a:latin typeface="Verdana"/>
                <a:cs typeface="Verdana"/>
              </a:rPr>
              <a:t>Vídeo</a:t>
            </a:r>
            <a:r>
              <a:rPr sz="1600" spc="-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AGP</a:t>
            </a:r>
            <a:endParaRPr sz="1600">
              <a:latin typeface="Verdana"/>
              <a:cs typeface="Verdana"/>
            </a:endParaRPr>
          </a:p>
          <a:p>
            <a:pPr marL="245745" indent="-233679">
              <a:lnSpc>
                <a:spcPct val="100000"/>
              </a:lnSpc>
              <a:buFont typeface="Wingdings"/>
              <a:buChar char=""/>
              <a:tabLst>
                <a:tab pos="246379" algn="l"/>
              </a:tabLst>
            </a:pPr>
            <a:r>
              <a:rPr sz="1600" spc="-10" dirty="0">
                <a:latin typeface="Verdana"/>
                <a:cs typeface="Verdana"/>
              </a:rPr>
              <a:t>Espelho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USB</a:t>
            </a:r>
            <a:endParaRPr sz="1600">
              <a:latin typeface="Verdana"/>
              <a:cs typeface="Verdana"/>
            </a:endParaRPr>
          </a:p>
          <a:p>
            <a:pPr marL="245745" indent="-233679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46379" algn="l"/>
              </a:tabLst>
            </a:pPr>
            <a:r>
              <a:rPr sz="1600" spc="-15" dirty="0">
                <a:latin typeface="Verdana"/>
                <a:cs typeface="Verdana"/>
              </a:rPr>
              <a:t>Rede</a:t>
            </a:r>
            <a:endParaRPr sz="1600">
              <a:latin typeface="Verdana"/>
              <a:cs typeface="Verdana"/>
            </a:endParaRPr>
          </a:p>
          <a:p>
            <a:pPr marL="245745" indent="-233679">
              <a:lnSpc>
                <a:spcPct val="100000"/>
              </a:lnSpc>
              <a:buFont typeface="Wingdings"/>
              <a:buChar char=""/>
              <a:tabLst>
                <a:tab pos="246379" algn="l"/>
              </a:tabLst>
            </a:pPr>
            <a:r>
              <a:rPr sz="1600" spc="-5" dirty="0">
                <a:latin typeface="Verdana"/>
                <a:cs typeface="Verdana"/>
              </a:rPr>
              <a:t>Modem</a:t>
            </a:r>
            <a:endParaRPr sz="1600">
              <a:latin typeface="Verdana"/>
              <a:cs typeface="Verdana"/>
            </a:endParaRPr>
          </a:p>
          <a:p>
            <a:pPr marL="245745" indent="-233679">
              <a:lnSpc>
                <a:spcPct val="100000"/>
              </a:lnSpc>
              <a:buFont typeface="Wingdings"/>
              <a:buChar char=""/>
              <a:tabLst>
                <a:tab pos="246379" algn="l"/>
              </a:tabLst>
            </a:pPr>
            <a:r>
              <a:rPr sz="1600" spc="-5" dirty="0">
                <a:latin typeface="Verdana"/>
                <a:cs typeface="Verdana"/>
              </a:rPr>
              <a:t>Som</a:t>
            </a:r>
            <a:endParaRPr sz="1600">
              <a:latin typeface="Verdana"/>
              <a:cs typeface="Verdana"/>
            </a:endParaRPr>
          </a:p>
          <a:p>
            <a:pPr marL="245745" indent="-233679">
              <a:lnSpc>
                <a:spcPct val="100000"/>
              </a:lnSpc>
              <a:buFont typeface="Wingdings"/>
              <a:buChar char=""/>
              <a:tabLst>
                <a:tab pos="246379" algn="l"/>
              </a:tabLst>
            </a:pPr>
            <a:r>
              <a:rPr sz="1600" spc="-10" dirty="0">
                <a:latin typeface="Verdana"/>
                <a:cs typeface="Verdana"/>
              </a:rPr>
              <a:t>Espelho</a:t>
            </a:r>
            <a:r>
              <a:rPr sz="1600" spc="-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USB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3783" y="908303"/>
            <a:ext cx="6150864" cy="4613148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0405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As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próximas</a:t>
            </a:r>
            <a:r>
              <a:rPr sz="3600" spc="-1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etapas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636714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Depois</a:t>
            </a:r>
            <a:r>
              <a:rPr sz="1800" spc="-5" dirty="0">
                <a:latin typeface="Verdana"/>
                <a:cs typeface="Verdana"/>
              </a:rPr>
              <a:t> desta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etapa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mecânica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montagem,</a:t>
            </a:r>
            <a:r>
              <a:rPr sz="1800" dirty="0">
                <a:latin typeface="Verdana"/>
                <a:cs typeface="Verdana"/>
              </a:rPr>
              <a:t> é </a:t>
            </a:r>
            <a:r>
              <a:rPr sz="1800" spc="-5" dirty="0">
                <a:latin typeface="Verdana"/>
                <a:cs typeface="Verdana"/>
              </a:rPr>
              <a:t>preciso: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Verdana"/>
              <a:cs typeface="Verdana"/>
            </a:endParaRPr>
          </a:p>
          <a:p>
            <a:pPr marL="342900" indent="-330835">
              <a:lnSpc>
                <a:spcPct val="100000"/>
              </a:lnSpc>
              <a:buAutoNum type="arabicParenR"/>
              <a:tabLst>
                <a:tab pos="343535" algn="l"/>
              </a:tabLst>
            </a:pPr>
            <a:r>
              <a:rPr sz="1800" spc="-25" dirty="0">
                <a:latin typeface="Verdana"/>
                <a:cs typeface="Verdana"/>
              </a:rPr>
              <a:t>Fazer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CMOS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Setup</a:t>
            </a:r>
            <a:endParaRPr sz="1800">
              <a:latin typeface="Verdana"/>
              <a:cs typeface="Verdana"/>
            </a:endParaRPr>
          </a:p>
          <a:p>
            <a:pPr marL="342900" indent="-330835">
              <a:lnSpc>
                <a:spcPct val="100000"/>
              </a:lnSpc>
              <a:buAutoNum type="arabicParenR"/>
              <a:tabLst>
                <a:tab pos="343535" algn="l"/>
              </a:tabLst>
            </a:pPr>
            <a:r>
              <a:rPr sz="1800" spc="-10" dirty="0">
                <a:latin typeface="Verdana"/>
                <a:cs typeface="Verdana"/>
              </a:rPr>
              <a:t>Formatar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disco rígido</a:t>
            </a:r>
            <a:endParaRPr sz="1800">
              <a:latin typeface="Verdana"/>
              <a:cs typeface="Verdana"/>
            </a:endParaRPr>
          </a:p>
          <a:p>
            <a:pPr marL="342900" indent="-330835">
              <a:lnSpc>
                <a:spcPct val="100000"/>
              </a:lnSpc>
              <a:buAutoNum type="arabicParenR"/>
              <a:tabLst>
                <a:tab pos="343535" algn="l"/>
              </a:tabLst>
            </a:pPr>
            <a:r>
              <a:rPr sz="1800" spc="-5" dirty="0">
                <a:latin typeface="Verdana"/>
                <a:cs typeface="Verdana"/>
              </a:rPr>
              <a:t>Instalar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sistema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operacional</a:t>
            </a:r>
            <a:endParaRPr sz="1800">
              <a:latin typeface="Verdana"/>
              <a:cs typeface="Verdana"/>
            </a:endParaRPr>
          </a:p>
          <a:p>
            <a:pPr marL="342900" indent="-330835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343535" algn="l"/>
              </a:tabLst>
            </a:pPr>
            <a:r>
              <a:rPr sz="1800" spc="-10" dirty="0">
                <a:latin typeface="Verdana"/>
                <a:cs typeface="Verdana"/>
              </a:rPr>
              <a:t>Configurar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sistema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operacional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Verdana"/>
                <a:cs typeface="Verdana"/>
              </a:rPr>
              <a:t>Estudaremos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os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assuntos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próximos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capítulos.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437" y="252476"/>
            <a:ext cx="4701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Resolvendo</a:t>
            </a:r>
            <a:r>
              <a:rPr sz="3600" spc="-10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problemas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7918450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Os erros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mais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comuns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em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montagem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são:</a:t>
            </a:r>
            <a:endParaRPr sz="1800">
              <a:latin typeface="Verdana"/>
              <a:cs typeface="Verdana"/>
            </a:endParaRPr>
          </a:p>
          <a:p>
            <a:pPr marL="342900" indent="-330835">
              <a:lnSpc>
                <a:spcPct val="100000"/>
              </a:lnSpc>
              <a:buAutoNum type="arabicParenR"/>
              <a:tabLst>
                <a:tab pos="343535" algn="l"/>
              </a:tabLst>
            </a:pPr>
            <a:r>
              <a:rPr sz="1800" spc="-5" dirty="0">
                <a:latin typeface="Verdana"/>
                <a:cs typeface="Verdana"/>
              </a:rPr>
              <a:t>Conexões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erradas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ou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frouxas</a:t>
            </a:r>
            <a:endParaRPr sz="1800">
              <a:latin typeface="Verdana"/>
              <a:cs typeface="Verdana"/>
            </a:endParaRPr>
          </a:p>
          <a:p>
            <a:pPr marL="342900" indent="-330835">
              <a:lnSpc>
                <a:spcPct val="100000"/>
              </a:lnSpc>
              <a:buAutoNum type="arabicParenR"/>
              <a:tabLst>
                <a:tab pos="343535" algn="l"/>
              </a:tabLst>
            </a:pPr>
            <a:r>
              <a:rPr sz="1800" spc="-15" dirty="0">
                <a:latin typeface="Verdana"/>
                <a:cs typeface="Verdana"/>
              </a:rPr>
              <a:t>Peças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defeituosas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Verdana"/>
                <a:cs typeface="Verdana"/>
              </a:rPr>
              <a:t>Quanto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às </a:t>
            </a:r>
            <a:r>
              <a:rPr sz="1800" spc="-5" dirty="0">
                <a:latin typeface="Verdana"/>
                <a:cs typeface="Verdana"/>
              </a:rPr>
              <a:t>conexões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erradas, </a:t>
            </a:r>
            <a:r>
              <a:rPr sz="1800" dirty="0">
                <a:latin typeface="Verdana"/>
                <a:cs typeface="Verdana"/>
              </a:rPr>
              <a:t>é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preciso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conferir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cada</a:t>
            </a:r>
            <a:r>
              <a:rPr sz="1800" dirty="0">
                <a:latin typeface="Verdana"/>
                <a:cs typeface="Verdana"/>
              </a:rPr>
              <a:t> uma</a:t>
            </a:r>
            <a:r>
              <a:rPr sz="1800" spc="-5" dirty="0">
                <a:latin typeface="Verdana"/>
                <a:cs typeface="Verdana"/>
              </a:rPr>
              <a:t> delas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atentamente.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Quanto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às</a:t>
            </a:r>
            <a:r>
              <a:rPr sz="1800" spc="-5" dirty="0">
                <a:latin typeface="Verdana"/>
                <a:cs typeface="Verdana"/>
              </a:rPr>
              <a:t> peças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defeituosas,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há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pouco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usuário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45" dirty="0">
                <a:latin typeface="Verdana"/>
                <a:cs typeface="Verdana"/>
              </a:rPr>
              <a:t>fazer.</a:t>
            </a:r>
            <a:r>
              <a:rPr sz="1800" dirty="0">
                <a:latin typeface="Verdana"/>
                <a:cs typeface="Verdana"/>
              </a:rPr>
              <a:t> 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melhor coisa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é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comprar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juntos,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mesma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loja,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pelo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menos:</a:t>
            </a:r>
            <a:endParaRPr sz="1800">
              <a:latin typeface="Verdana"/>
              <a:cs typeface="Verdana"/>
            </a:endParaRPr>
          </a:p>
          <a:p>
            <a:pPr marL="274320" indent="-26225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74955" algn="l"/>
              </a:tabLst>
            </a:pPr>
            <a:r>
              <a:rPr sz="1800" dirty="0">
                <a:latin typeface="Verdana"/>
                <a:cs typeface="Verdana"/>
              </a:rPr>
              <a:t>Placa</a:t>
            </a:r>
            <a:r>
              <a:rPr sz="1800" spc="-5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mãe</a:t>
            </a:r>
            <a:endParaRPr sz="1800">
              <a:latin typeface="Verdana"/>
              <a:cs typeface="Verdana"/>
            </a:endParaRPr>
          </a:p>
          <a:p>
            <a:pPr marL="274320" indent="-262255">
              <a:lnSpc>
                <a:spcPct val="100000"/>
              </a:lnSpc>
              <a:buFont typeface="Wingdings"/>
              <a:buChar char=""/>
              <a:tabLst>
                <a:tab pos="274955" algn="l"/>
              </a:tabLst>
            </a:pPr>
            <a:r>
              <a:rPr sz="1800" spc="-5" dirty="0">
                <a:latin typeface="Verdana"/>
                <a:cs typeface="Verdana"/>
              </a:rPr>
              <a:t>Processador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seu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cooler</a:t>
            </a:r>
            <a:endParaRPr sz="1800">
              <a:latin typeface="Verdana"/>
              <a:cs typeface="Verdana"/>
            </a:endParaRPr>
          </a:p>
          <a:p>
            <a:pPr marL="274320" indent="-262255">
              <a:lnSpc>
                <a:spcPct val="100000"/>
              </a:lnSpc>
              <a:buFont typeface="Wingdings"/>
              <a:buChar char=""/>
              <a:tabLst>
                <a:tab pos="274955" algn="l"/>
              </a:tabLst>
            </a:pPr>
            <a:r>
              <a:rPr sz="1800" spc="-5" dirty="0">
                <a:latin typeface="Verdana"/>
                <a:cs typeface="Verdana"/>
              </a:rPr>
              <a:t>Memória</a:t>
            </a:r>
            <a:endParaRPr sz="1800">
              <a:latin typeface="Verdana"/>
              <a:cs typeface="Verdana"/>
            </a:endParaRPr>
          </a:p>
          <a:p>
            <a:pPr marL="12700" marR="165100">
              <a:lnSpc>
                <a:spcPct val="100000"/>
              </a:lnSpc>
            </a:pPr>
            <a:r>
              <a:rPr sz="1800" spc="-5" dirty="0">
                <a:latin typeface="Verdana"/>
                <a:cs typeface="Verdana"/>
              </a:rPr>
              <a:t>Desta</a:t>
            </a:r>
            <a:r>
              <a:rPr sz="1800" dirty="0">
                <a:latin typeface="Verdana"/>
                <a:cs typeface="Verdana"/>
              </a:rPr>
              <a:t> forma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computador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estiver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inoperante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você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poderá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pedir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ajuda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à loja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onde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foi feita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10" dirty="0">
                <a:latin typeface="Verdana"/>
                <a:cs typeface="Verdana"/>
              </a:rPr>
              <a:t> compra. </a:t>
            </a:r>
            <a:r>
              <a:rPr sz="1800" dirty="0">
                <a:latin typeface="Verdana"/>
                <a:cs typeface="Verdana"/>
              </a:rPr>
              <a:t>Se uma</a:t>
            </a:r>
            <a:r>
              <a:rPr sz="1800" spc="-5" dirty="0">
                <a:latin typeface="Verdana"/>
                <a:cs typeface="Verdana"/>
              </a:rPr>
              <a:t> dessas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peças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estiver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defeituosa, poderão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fazer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troca.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Não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esqueça</a:t>
            </a:r>
            <a:r>
              <a:rPr sz="1800" spc="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cuidados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 ensinamos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 </a:t>
            </a:r>
            <a:r>
              <a:rPr sz="1800" spc="-5" dirty="0">
                <a:latin typeface="Verdana"/>
                <a:cs typeface="Verdana"/>
              </a:rPr>
              <a:t>capítulo</a:t>
            </a:r>
            <a:r>
              <a:rPr sz="1800" dirty="0">
                <a:latin typeface="Verdana"/>
                <a:cs typeface="Verdana"/>
              </a:rPr>
              <a:t> 3.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268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Computador</a:t>
            </a:r>
            <a:r>
              <a:rPr sz="3600" spc="-6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não</a:t>
            </a:r>
            <a:r>
              <a:rPr sz="3600" spc="-3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liga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83546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Verdana"/>
                <a:cs typeface="Verdana"/>
              </a:rPr>
              <a:t>No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nosso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roteiro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montagem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incluímos</a:t>
            </a:r>
            <a:r>
              <a:rPr sz="1600" spc="6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um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teste,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ligando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computador,</a:t>
            </a:r>
            <a:r>
              <a:rPr sz="1600" spc="6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logo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depois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CPU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está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instalada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gabinete.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Conectamos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apenas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teclado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vídeo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para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ver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computador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liga,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apresentação</a:t>
            </a:r>
            <a:r>
              <a:rPr sz="1600" spc="5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imagens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tela.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neste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teste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computador</a:t>
            </a:r>
            <a:r>
              <a:rPr sz="1600" spc="5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não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ligou,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deve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ser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checado</a:t>
            </a:r>
            <a:r>
              <a:rPr sz="1600" spc="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seguinte: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2708148"/>
            <a:ext cx="2232660" cy="15895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7039" y="2691383"/>
            <a:ext cx="2880360" cy="21595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85332" y="2636520"/>
            <a:ext cx="2880360" cy="21610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29590" y="4614164"/>
            <a:ext cx="184150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Verdana"/>
                <a:cs typeface="Verdana"/>
              </a:rPr>
              <a:t>a)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Verifique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chave </a:t>
            </a:r>
            <a:r>
              <a:rPr sz="1600" spc="-5" dirty="0">
                <a:latin typeface="Verdana"/>
                <a:cs typeface="Verdana"/>
              </a:rPr>
              <a:t>110/220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volts</a:t>
            </a:r>
            <a:r>
              <a:rPr sz="1600" spc="-10" dirty="0">
                <a:latin typeface="Verdana"/>
                <a:cs typeface="Verdana"/>
              </a:rPr>
              <a:t> está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voltagem</a:t>
            </a:r>
            <a:r>
              <a:rPr sz="1600" spc="-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correta.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67050" y="5117338"/>
            <a:ext cx="565785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Verdana"/>
                <a:cs typeface="Verdana"/>
              </a:rPr>
              <a:t>b)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Verifique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fonte de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alimentação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está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ligada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10" dirty="0">
                <a:latin typeface="Verdana"/>
                <a:cs typeface="Verdana"/>
              </a:rPr>
              <a:t> CPU.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tem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conector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alimentação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 </a:t>
            </a:r>
            <a:r>
              <a:rPr sz="1600" dirty="0">
                <a:latin typeface="Verdana"/>
                <a:cs typeface="Verdana"/>
              </a:rPr>
              <a:t>12</a:t>
            </a:r>
            <a:r>
              <a:rPr sz="1600" spc="-10" dirty="0">
                <a:latin typeface="Verdana"/>
                <a:cs typeface="Verdana"/>
              </a:rPr>
              <a:t> volts,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ele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precisa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ser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usado,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fonte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necessária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 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5" dirty="0">
                <a:latin typeface="Verdana"/>
                <a:cs typeface="Verdana"/>
              </a:rPr>
              <a:t>ATX12V.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268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Computador</a:t>
            </a:r>
            <a:r>
              <a:rPr sz="3600" spc="-6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não</a:t>
            </a:r>
            <a:r>
              <a:rPr sz="3600" spc="-3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liga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29590" y="3821684"/>
            <a:ext cx="442912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Verdana"/>
                <a:cs typeface="Verdana"/>
              </a:rPr>
              <a:t>c)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Verifique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conexão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Power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Switch,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do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painel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frontal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gabinete,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para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CPU,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está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correta.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4479" y="981455"/>
            <a:ext cx="3448812" cy="25877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459" y="981455"/>
            <a:ext cx="4680204" cy="256946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43854" y="3821684"/>
            <a:ext cx="3329304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Verdana"/>
                <a:cs typeface="Verdana"/>
              </a:rPr>
              <a:t>d)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Verifique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cooler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do </a:t>
            </a:r>
            <a:r>
              <a:rPr sz="1600" spc="-5" dirty="0">
                <a:latin typeface="Verdana"/>
                <a:cs typeface="Verdana"/>
              </a:rPr>
              <a:t> processador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está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realmente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ligado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em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CPU_FAN.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Consulte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manual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da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CPU.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Sem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isso,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muitas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placas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não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ligam, </a:t>
            </a:r>
            <a:r>
              <a:rPr sz="1600" spc="-5" dirty="0">
                <a:latin typeface="Verdana"/>
                <a:cs typeface="Verdana"/>
              </a:rPr>
              <a:t> pois “pensam”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cooler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está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defeito.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268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Computador</a:t>
            </a:r>
            <a:r>
              <a:rPr sz="3600" spc="-6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não</a:t>
            </a:r>
            <a:r>
              <a:rPr sz="3600" spc="-3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liga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29590" y="3966209"/>
            <a:ext cx="3201035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Verdana"/>
                <a:cs typeface="Verdana"/>
              </a:rPr>
              <a:t>e)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bateria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 </a:t>
            </a:r>
            <a:r>
              <a:rPr sz="1600" spc="-5" dirty="0">
                <a:latin typeface="Verdana"/>
                <a:cs typeface="Verdana"/>
              </a:rPr>
              <a:t>alimenta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CMOS </a:t>
            </a:r>
            <a:r>
              <a:rPr sz="1600" spc="-5" dirty="0">
                <a:latin typeface="Verdana"/>
                <a:cs typeface="Verdana"/>
              </a:rPr>
              <a:t>pode estar desabilitada,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verifique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 manual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sua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8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</a:t>
            </a:r>
            <a:r>
              <a:rPr sz="1600" spc="7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existe</a:t>
            </a:r>
            <a:r>
              <a:rPr sz="1600" spc="7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um</a:t>
            </a:r>
            <a:r>
              <a:rPr sz="1600" spc="8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jumper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para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habilitar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baterial,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normalmente</a:t>
            </a:r>
            <a:r>
              <a:rPr sz="1600" spc="10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chamado</a:t>
            </a:r>
            <a:r>
              <a:rPr sz="1600" spc="90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JBAT </a:t>
            </a:r>
            <a:r>
              <a:rPr sz="1600" spc="-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ou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CLEAR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CMOS. </a:t>
            </a:r>
            <a:r>
              <a:rPr sz="1600" spc="-5" dirty="0">
                <a:latin typeface="Verdana"/>
                <a:cs typeface="Verdana"/>
              </a:rPr>
              <a:t>Coloque-o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na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posição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NORMAL.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5303" y="3966209"/>
            <a:ext cx="4456430" cy="221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30" dirty="0">
                <a:latin typeface="Verdana"/>
                <a:cs typeface="Verdana"/>
              </a:rPr>
              <a:t>f)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Verifique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os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jumpers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– Se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sua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CPU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tem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jumpers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para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definir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FSB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do </a:t>
            </a:r>
            <a:r>
              <a:rPr sz="1600" spc="-5" dirty="0">
                <a:latin typeface="Verdana"/>
                <a:cs typeface="Verdana"/>
              </a:rPr>
              <a:t> processador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 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velocidade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das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memórias,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então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</a:t>
            </a:r>
            <a:r>
              <a:rPr sz="1600" spc="-10" dirty="0">
                <a:latin typeface="Verdana"/>
                <a:cs typeface="Verdana"/>
              </a:rPr>
              <a:t> preciso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configurá-lo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manualmente.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Por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exemplo,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Athlon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XP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2400</a:t>
            </a:r>
            <a:r>
              <a:rPr sz="1600" spc="-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tem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FSB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266</a:t>
            </a:r>
            <a:r>
              <a:rPr sz="1600" spc="-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MHz,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sua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programação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 </a:t>
            </a:r>
            <a:r>
              <a:rPr sz="1600" spc="-10" dirty="0">
                <a:latin typeface="Verdana"/>
                <a:cs typeface="Verdana"/>
              </a:rPr>
              <a:t>pela </a:t>
            </a:r>
            <a:r>
              <a:rPr sz="1600" spc="-5" dirty="0">
                <a:latin typeface="Verdana"/>
                <a:cs typeface="Verdana"/>
              </a:rPr>
              <a:t> metade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(133</a:t>
            </a:r>
            <a:r>
              <a:rPr sz="1600" spc="-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MHz),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devido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uso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do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barramento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DDR.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Use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as informações</a:t>
            </a:r>
            <a:r>
              <a:rPr sz="1600" spc="5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do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capítulo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6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para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configurar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esses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jumpers.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11" y="1557527"/>
            <a:ext cx="3037331" cy="21046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12335" y="981455"/>
            <a:ext cx="2874264" cy="272034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268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Computador</a:t>
            </a:r>
            <a:r>
              <a:rPr sz="3600" spc="-6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não</a:t>
            </a:r>
            <a:r>
              <a:rPr sz="3600" spc="-3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liga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012952"/>
            <a:ext cx="3222625" cy="27336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600" spc="-10" dirty="0">
                <a:latin typeface="Verdana"/>
                <a:cs typeface="Verdana"/>
              </a:rPr>
              <a:t>g)Se</a:t>
            </a:r>
            <a:r>
              <a:rPr sz="1600" spc="-5" dirty="0">
                <a:latin typeface="Verdana"/>
                <a:cs typeface="Verdana"/>
              </a:rPr>
              <a:t> um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módulo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memória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está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mal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encaixado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figura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lado,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 </a:t>
            </a:r>
            <a:r>
              <a:rPr sz="1600" spc="-10" dirty="0">
                <a:latin typeface="Verdana"/>
                <a:cs typeface="Verdana"/>
              </a:rPr>
              <a:t>possível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spc="-5" dirty="0">
                <a:latin typeface="Verdana"/>
                <a:cs typeface="Verdana"/>
              </a:rPr>
              <a:t> o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computador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fique totalmente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inoperante.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Dependendo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da </a:t>
            </a:r>
            <a:r>
              <a:rPr sz="1600" spc="-5" dirty="0">
                <a:latin typeface="Verdana"/>
                <a:cs typeface="Verdana"/>
              </a:rPr>
              <a:t> placa,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 </a:t>
            </a:r>
            <a:r>
              <a:rPr sz="1600" spc="-10" dirty="0">
                <a:latin typeface="Verdana"/>
                <a:cs typeface="Verdana"/>
              </a:rPr>
              <a:t>possível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que </a:t>
            </a:r>
            <a:r>
              <a:rPr sz="1600" spc="-10" dirty="0">
                <a:latin typeface="Verdana"/>
                <a:cs typeface="Verdana"/>
              </a:rPr>
              <a:t>mesmo </a:t>
            </a:r>
            <a:r>
              <a:rPr sz="1600" spc="-5" dirty="0">
                <a:latin typeface="Verdana"/>
                <a:cs typeface="Verdana"/>
              </a:rPr>
              <a:t> com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spc="-10" dirty="0">
                <a:latin typeface="Verdana"/>
                <a:cs typeface="Verdana"/>
              </a:rPr>
              <a:t>memória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mal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encaixada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computador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consiga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ligar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emitir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mensagens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erro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através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beeps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pelo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alto-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falante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do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gabinete.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9520" y="908303"/>
            <a:ext cx="5123687" cy="3811524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268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Computador</a:t>
            </a:r>
            <a:r>
              <a:rPr sz="3600" spc="-6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não</a:t>
            </a:r>
            <a:r>
              <a:rPr sz="3600" spc="-3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liga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939799"/>
            <a:ext cx="4516755" cy="5146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Verdana"/>
                <a:cs typeface="Verdana"/>
              </a:rPr>
              <a:t>h)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Montagem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errada: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todas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peças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estão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boas,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então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computador</a:t>
            </a:r>
            <a:r>
              <a:rPr sz="1600" spc="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deveria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estar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funcionando.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 o computador</a:t>
            </a:r>
            <a:r>
              <a:rPr sz="1600" spc="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nem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mesmo</a:t>
            </a:r>
            <a:r>
              <a:rPr sz="1600" spc="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dá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“sinal</a:t>
            </a:r>
            <a:r>
              <a:rPr sz="1600" spc="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vida”,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então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pode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existir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alguma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peça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defeituosa,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mas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também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pode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existir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algum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erro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inesperado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na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montagem.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Problemas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raros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como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este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podem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acontecer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quando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usuário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inventa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coisas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erradas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não estão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 </a:t>
            </a:r>
            <a:r>
              <a:rPr sz="1600" spc="-10" dirty="0">
                <a:latin typeface="Verdana"/>
                <a:cs typeface="Verdana"/>
              </a:rPr>
              <a:t>roteiro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técnico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montagem.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Por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exemplo,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muitos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têm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hábito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forrar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parte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inferior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da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mãe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uma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espuma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plástica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rosa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vem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na caixa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placa.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Não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faça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isso.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Outros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podem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esquecer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colocar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parafusos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10" dirty="0">
                <a:latin typeface="Verdana"/>
                <a:cs typeface="Verdana"/>
              </a:rPr>
              <a:t> metal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em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pontos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gabinete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não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têm correspondência</a:t>
            </a:r>
            <a:r>
              <a:rPr sz="1600" spc="5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furos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 </a:t>
            </a:r>
            <a:r>
              <a:rPr sz="1600" spc="-5" dirty="0">
                <a:latin typeface="Verdana"/>
                <a:cs typeface="Verdana"/>
              </a:rPr>
              <a:t> mãe,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como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já citamos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neste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capítulo.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você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inventou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alguma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coisa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não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está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neste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roteiro,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“desinvente”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 repita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montagem.</a:t>
            </a:r>
            <a:r>
              <a:rPr sz="1600" spc="45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Faça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apenas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 ensinado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aqui.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1664" y="908303"/>
            <a:ext cx="3976116" cy="2650236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268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Computador</a:t>
            </a:r>
            <a:r>
              <a:rPr sz="3600" spc="-6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não</a:t>
            </a:r>
            <a:r>
              <a:rPr sz="3600" spc="-3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liga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8188325" cy="2707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Verdana"/>
                <a:cs typeface="Verdana"/>
              </a:rPr>
              <a:t>i)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Pode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existir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uma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peça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defeituosa.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Por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isso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recomendamos</a:t>
            </a:r>
            <a:r>
              <a:rPr sz="1600" spc="6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CPU,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processador,</a:t>
            </a:r>
            <a:r>
              <a:rPr sz="1600" spc="6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cooler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memória</a:t>
            </a:r>
            <a:r>
              <a:rPr sz="1600" spc="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sejam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compradas</a:t>
            </a:r>
            <a:r>
              <a:rPr sz="1600" spc="5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mesma</a:t>
            </a:r>
            <a:r>
              <a:rPr sz="1600" spc="6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loja.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Leve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três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componentes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 volta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à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loja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peça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para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sejam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testados,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um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deles </a:t>
            </a:r>
            <a:r>
              <a:rPr sz="1600" spc="-5" dirty="0">
                <a:latin typeface="Verdana"/>
                <a:cs typeface="Verdana"/>
              </a:rPr>
              <a:t> pode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estar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problemas.</a:t>
            </a:r>
            <a:endParaRPr sz="1600">
              <a:latin typeface="Verdana"/>
              <a:cs typeface="Verdana"/>
            </a:endParaRPr>
          </a:p>
          <a:p>
            <a:pPr marL="12700" marR="160655">
              <a:lnSpc>
                <a:spcPct val="100000"/>
              </a:lnSpc>
            </a:pPr>
            <a:r>
              <a:rPr sz="1600" spc="-10" dirty="0">
                <a:latin typeface="Verdana"/>
                <a:cs typeface="Verdana"/>
              </a:rPr>
              <a:t>Não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são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raros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os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casos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placas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CPU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defeituosas,</a:t>
            </a:r>
            <a:r>
              <a:rPr sz="1600" spc="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mesmo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nos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casos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 </a:t>
            </a:r>
            <a:r>
              <a:rPr sz="1600" spc="-5" dirty="0">
                <a:latin typeface="Verdana"/>
                <a:cs typeface="Verdana"/>
              </a:rPr>
              <a:t> marcas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tidas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como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boa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qualidade.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Por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exemplo,</a:t>
            </a:r>
            <a:r>
              <a:rPr sz="1600" spc="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Asus,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empresa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boa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reputação,</a:t>
            </a:r>
            <a:r>
              <a:rPr sz="1600" spc="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teve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uma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queda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qualidade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suas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placas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ano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2003,</a:t>
            </a:r>
            <a:r>
              <a:rPr sz="1600" spc="-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mas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ainda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assim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continua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sendo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uma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boa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marca.</a:t>
            </a:r>
            <a:endParaRPr sz="1600">
              <a:latin typeface="Verdana"/>
              <a:cs typeface="Verdana"/>
            </a:endParaRPr>
          </a:p>
          <a:p>
            <a:pPr marL="12700" marR="14351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Verdana"/>
                <a:cs typeface="Verdana"/>
              </a:rPr>
              <a:t>Uma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certa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empresa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relatou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um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lote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 </a:t>
            </a:r>
            <a:r>
              <a:rPr sz="1600" dirty="0">
                <a:latin typeface="Verdana"/>
                <a:cs typeface="Verdana"/>
              </a:rPr>
              <a:t>60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placas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Asus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P4S533,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14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foram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devolvidas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defeito.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Não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comum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uma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taxa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 erro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tão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alta,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talvez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tenha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ocorrido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um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erro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grosseiro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por parte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próprio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fabricante.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540" y="147573"/>
            <a:ext cx="5591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Cuidado</a:t>
            </a:r>
            <a:r>
              <a:rPr sz="3600" spc="-6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com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curto-circuito!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31140" y="1098550"/>
            <a:ext cx="3363595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Se o seu </a:t>
            </a:r>
            <a:r>
              <a:rPr sz="1800" spc="-5" dirty="0">
                <a:latin typeface="Verdana"/>
                <a:cs typeface="Verdana"/>
              </a:rPr>
              <a:t>gabinete tem </a:t>
            </a:r>
            <a:r>
              <a:rPr sz="1800" dirty="0">
                <a:latin typeface="Verdana"/>
                <a:cs typeface="Verdana"/>
              </a:rPr>
              <a:t> saliências metálicas como as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mostradas </a:t>
            </a:r>
            <a:r>
              <a:rPr sz="1800" dirty="0">
                <a:latin typeface="Verdana"/>
                <a:cs typeface="Verdana"/>
              </a:rPr>
              <a:t>ao </a:t>
            </a:r>
            <a:r>
              <a:rPr sz="1800" spc="-10" dirty="0">
                <a:latin typeface="Verdana"/>
                <a:cs typeface="Verdana"/>
              </a:rPr>
              <a:t>lado, </a:t>
            </a:r>
            <a:r>
              <a:rPr sz="1800" spc="-5" dirty="0">
                <a:latin typeface="Verdana"/>
                <a:cs typeface="Verdana"/>
              </a:rPr>
              <a:t>algum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ponto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correspondente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 </a:t>
            </a:r>
            <a:r>
              <a:rPr sz="1800" dirty="0">
                <a:latin typeface="Verdana"/>
                <a:cs typeface="Verdana"/>
              </a:rPr>
              <a:t>mãe não </a:t>
            </a:r>
            <a:r>
              <a:rPr sz="1800" spc="-5" dirty="0">
                <a:latin typeface="Verdana"/>
                <a:cs typeface="Verdana"/>
              </a:rPr>
              <a:t>tiver </a:t>
            </a:r>
            <a:r>
              <a:rPr sz="1800" dirty="0">
                <a:latin typeface="Verdana"/>
                <a:cs typeface="Verdana"/>
              </a:rPr>
              <a:t>furo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correspondente, então </a:t>
            </a:r>
            <a:r>
              <a:rPr sz="1800" spc="-10" dirty="0">
                <a:latin typeface="Verdana"/>
                <a:cs typeface="Verdana"/>
              </a:rPr>
              <a:t>cubra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saliência metálica com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duas </a:t>
            </a:r>
            <a:r>
              <a:rPr sz="1800" dirty="0">
                <a:latin typeface="Verdana"/>
                <a:cs typeface="Verdana"/>
              </a:rPr>
              <a:t>ou </a:t>
            </a:r>
            <a:r>
              <a:rPr sz="1800" spc="-5" dirty="0">
                <a:latin typeface="Verdana"/>
                <a:cs typeface="Verdana"/>
              </a:rPr>
              <a:t>três camadas de </a:t>
            </a:r>
            <a:r>
              <a:rPr sz="1800" dirty="0">
                <a:latin typeface="Verdana"/>
                <a:cs typeface="Verdana"/>
              </a:rPr>
              <a:t>fita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isolante.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7975" y="4680584"/>
            <a:ext cx="4523740" cy="1520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O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mesmo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problema: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na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figura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acima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vemos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que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gabiente </a:t>
            </a:r>
            <a:r>
              <a:rPr sz="1400" spc="-5" dirty="0">
                <a:latin typeface="Verdana"/>
                <a:cs typeface="Verdana"/>
              </a:rPr>
              <a:t>possui </a:t>
            </a:r>
            <a:r>
              <a:rPr sz="1400" dirty="0">
                <a:latin typeface="Verdana"/>
                <a:cs typeface="Verdana"/>
              </a:rPr>
              <a:t>uma saliência </a:t>
            </a:r>
            <a:r>
              <a:rPr sz="1400" spc="-10" dirty="0">
                <a:latin typeface="Verdana"/>
                <a:cs typeface="Verdana"/>
              </a:rPr>
              <a:t>para </a:t>
            </a:r>
            <a:r>
              <a:rPr sz="1400" spc="-5" dirty="0">
                <a:latin typeface="Verdana"/>
                <a:cs typeface="Verdana"/>
              </a:rPr>
              <a:t>aparafusar </a:t>
            </a:r>
            <a:r>
              <a:rPr sz="1400" dirty="0">
                <a:latin typeface="Verdana"/>
                <a:cs typeface="Verdana"/>
              </a:rPr>
              <a:t>a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placa mãe, entretanto a placa não </a:t>
            </a:r>
            <a:r>
              <a:rPr sz="1400" spc="-5" dirty="0">
                <a:latin typeface="Verdana"/>
                <a:cs typeface="Verdana"/>
              </a:rPr>
              <a:t>tem </a:t>
            </a:r>
            <a:r>
              <a:rPr sz="1400" dirty="0">
                <a:latin typeface="Verdana"/>
                <a:cs typeface="Verdana"/>
              </a:rPr>
              <a:t>furo na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posição correspondente. </a:t>
            </a:r>
            <a:r>
              <a:rPr sz="1400" spc="-15" dirty="0">
                <a:latin typeface="Verdana"/>
                <a:cs typeface="Verdana"/>
              </a:rPr>
              <a:t>Para </a:t>
            </a:r>
            <a:r>
              <a:rPr sz="1400" dirty="0">
                <a:latin typeface="Verdana"/>
                <a:cs typeface="Verdana"/>
              </a:rPr>
              <a:t>não </a:t>
            </a:r>
            <a:r>
              <a:rPr sz="1400" spc="-5" dirty="0">
                <a:latin typeface="Verdana"/>
                <a:cs typeface="Verdana"/>
              </a:rPr>
              <a:t>provocar </a:t>
            </a:r>
            <a:r>
              <a:rPr sz="1400" dirty="0">
                <a:latin typeface="Verdana"/>
                <a:cs typeface="Verdana"/>
              </a:rPr>
              <a:t>um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curto-circuito,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devemos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isolar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saliência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 metal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usando </a:t>
            </a:r>
            <a:r>
              <a:rPr sz="1400" spc="-5" dirty="0">
                <a:latin typeface="Verdana"/>
                <a:cs typeface="Verdana"/>
              </a:rPr>
              <a:t>duas camadas de </a:t>
            </a:r>
            <a:r>
              <a:rPr sz="1400" dirty="0">
                <a:latin typeface="Verdana"/>
                <a:cs typeface="Verdana"/>
              </a:rPr>
              <a:t>fita isolante, como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mostramos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na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figura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ao</a:t>
            </a:r>
            <a:r>
              <a:rPr sz="1400" spc="-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lado.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8600" y="838200"/>
            <a:ext cx="4876800" cy="3657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4020311"/>
            <a:ext cx="3505200" cy="26289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344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Beeps</a:t>
            </a:r>
            <a:r>
              <a:rPr sz="3600" spc="-3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com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tela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preta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846518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5913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Se ao ligar o </a:t>
            </a:r>
            <a:r>
              <a:rPr sz="1800" spc="-5" dirty="0">
                <a:latin typeface="Verdana"/>
                <a:cs typeface="Verdana"/>
              </a:rPr>
              <a:t>computador </a:t>
            </a:r>
            <a:r>
              <a:rPr sz="1800" dirty="0">
                <a:latin typeface="Verdana"/>
                <a:cs typeface="Verdana"/>
              </a:rPr>
              <a:t>são emitidos </a:t>
            </a:r>
            <a:r>
              <a:rPr sz="1800" spc="-10" dirty="0">
                <a:latin typeface="Verdana"/>
                <a:cs typeface="Verdana"/>
              </a:rPr>
              <a:t>beeps </a:t>
            </a:r>
            <a:r>
              <a:rPr sz="1800" spc="-5" dirty="0">
                <a:latin typeface="Verdana"/>
                <a:cs typeface="Verdana"/>
              </a:rPr>
              <a:t>pelo </a:t>
            </a:r>
            <a:r>
              <a:rPr sz="1800" dirty="0">
                <a:latin typeface="Verdana"/>
                <a:cs typeface="Verdana"/>
              </a:rPr>
              <a:t>alto-falante </a:t>
            </a:r>
            <a:r>
              <a:rPr sz="1800" spc="-5" dirty="0">
                <a:latin typeface="Verdana"/>
                <a:cs typeface="Verdana"/>
              </a:rPr>
              <a:t>(PC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Speaker)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mas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tela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está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preta, </a:t>
            </a:r>
            <a:r>
              <a:rPr sz="1800" dirty="0">
                <a:latin typeface="Verdana"/>
                <a:cs typeface="Verdana"/>
              </a:rPr>
              <a:t>é sinal</a:t>
            </a:r>
            <a:r>
              <a:rPr sz="1800" spc="-5" dirty="0">
                <a:latin typeface="Verdana"/>
                <a:cs typeface="Verdana"/>
              </a:rPr>
              <a:t> de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problema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é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menos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grave. </a:t>
            </a:r>
            <a:r>
              <a:rPr sz="1800" spc="-5" dirty="0">
                <a:latin typeface="Verdana"/>
                <a:cs typeface="Verdana"/>
              </a:rPr>
              <a:t>Os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beeps</a:t>
            </a:r>
            <a:r>
              <a:rPr sz="1800" spc="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indicam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pelo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menos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processador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está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funcionando,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já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ele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executa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</a:t>
            </a:r>
            <a:r>
              <a:rPr sz="1800" spc="-10" dirty="0">
                <a:latin typeface="Verdana"/>
                <a:cs typeface="Verdana"/>
              </a:rPr>
              <a:t> programa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indicador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erro.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Verdana"/>
                <a:cs typeface="Verdana"/>
              </a:rPr>
              <a:t>Beeps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são </a:t>
            </a:r>
            <a:r>
              <a:rPr sz="1800" spc="-5" dirty="0">
                <a:latin typeface="Verdana"/>
                <a:cs typeface="Verdana"/>
              </a:rPr>
              <a:t>emitidos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sempre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é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encontrado</a:t>
            </a:r>
            <a:r>
              <a:rPr sz="1800" dirty="0">
                <a:latin typeface="Verdana"/>
                <a:cs typeface="Verdana"/>
              </a:rPr>
              <a:t> um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erro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mas </a:t>
            </a:r>
            <a:r>
              <a:rPr sz="1800" spc="-5" dirty="0">
                <a:latin typeface="Verdana"/>
                <a:cs typeface="Verdana"/>
              </a:rPr>
              <a:t>por</a:t>
            </a:r>
            <a:r>
              <a:rPr sz="1800" dirty="0">
                <a:latin typeface="Verdana"/>
                <a:cs typeface="Verdana"/>
              </a:rPr>
              <a:t> algum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motivo não </a:t>
            </a:r>
            <a:r>
              <a:rPr sz="1800" spc="-5" dirty="0">
                <a:latin typeface="Verdana"/>
                <a:cs typeface="Verdana"/>
              </a:rPr>
              <a:t>podem ser </a:t>
            </a:r>
            <a:r>
              <a:rPr sz="1800" dirty="0">
                <a:latin typeface="Verdana"/>
                <a:cs typeface="Verdana"/>
              </a:rPr>
              <a:t>indicados na </a:t>
            </a:r>
            <a:r>
              <a:rPr sz="1800" spc="-5" dirty="0">
                <a:latin typeface="Verdana"/>
                <a:cs typeface="Verdana"/>
              </a:rPr>
              <a:t>tela. Os problemas </a:t>
            </a:r>
            <a:r>
              <a:rPr sz="1800" dirty="0">
                <a:latin typeface="Verdana"/>
                <a:cs typeface="Verdana"/>
              </a:rPr>
              <a:t>mais comuns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podem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resultar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nisso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são: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Verdana"/>
              <a:cs typeface="Verdana"/>
            </a:endParaRPr>
          </a:p>
          <a:p>
            <a:pPr marL="342900" indent="-330835">
              <a:lnSpc>
                <a:spcPct val="100000"/>
              </a:lnSpc>
              <a:buAutoNum type="arabicParenR"/>
              <a:tabLst>
                <a:tab pos="343535" algn="l"/>
              </a:tabLst>
            </a:pPr>
            <a:r>
              <a:rPr sz="1800" dirty="0">
                <a:latin typeface="Verdana"/>
                <a:cs typeface="Verdana"/>
              </a:rPr>
              <a:t>Bateria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desativada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ou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descarregada</a:t>
            </a:r>
            <a:endParaRPr sz="1800">
              <a:latin typeface="Verdana"/>
              <a:cs typeface="Verdana"/>
            </a:endParaRPr>
          </a:p>
          <a:p>
            <a:pPr marL="342900" indent="-330835">
              <a:lnSpc>
                <a:spcPct val="100000"/>
              </a:lnSpc>
              <a:buAutoNum type="arabicParenR"/>
              <a:tabLst>
                <a:tab pos="343535" algn="l"/>
              </a:tabLst>
            </a:pPr>
            <a:r>
              <a:rPr sz="1800" spc="-5" dirty="0">
                <a:latin typeface="Verdana"/>
                <a:cs typeface="Verdana"/>
              </a:rPr>
              <a:t>Módulos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memória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mal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encaixados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ou</a:t>
            </a:r>
            <a:r>
              <a:rPr sz="1800" spc="-5" dirty="0">
                <a:latin typeface="Verdana"/>
                <a:cs typeface="Verdana"/>
              </a:rPr>
              <a:t> defeituosos</a:t>
            </a:r>
            <a:endParaRPr sz="1800">
              <a:latin typeface="Verdana"/>
              <a:cs typeface="Verdana"/>
            </a:endParaRPr>
          </a:p>
          <a:p>
            <a:pPr marL="342900" indent="-330835">
              <a:lnSpc>
                <a:spcPct val="100000"/>
              </a:lnSpc>
              <a:buAutoNum type="arabicParenR"/>
              <a:tabLst>
                <a:tab pos="343535" algn="l"/>
              </a:tabLst>
            </a:pPr>
            <a:r>
              <a:rPr sz="1800" spc="-5" dirty="0">
                <a:latin typeface="Verdana"/>
                <a:cs typeface="Verdana"/>
              </a:rPr>
              <a:t>Placa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vídeo </a:t>
            </a:r>
            <a:r>
              <a:rPr sz="1800" spc="-5" dirty="0">
                <a:latin typeface="Verdana"/>
                <a:cs typeface="Verdana"/>
              </a:rPr>
              <a:t>mal encaixada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ou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defeituosa</a:t>
            </a:r>
            <a:endParaRPr sz="1800">
              <a:latin typeface="Verdana"/>
              <a:cs typeface="Verdana"/>
            </a:endParaRPr>
          </a:p>
          <a:p>
            <a:pPr marL="342900" indent="-330835">
              <a:lnSpc>
                <a:spcPct val="100000"/>
              </a:lnSpc>
              <a:buAutoNum type="arabicParenR"/>
              <a:tabLst>
                <a:tab pos="343535" algn="l"/>
              </a:tabLst>
            </a:pPr>
            <a:r>
              <a:rPr sz="1800" dirty="0">
                <a:latin typeface="Verdana"/>
                <a:cs typeface="Verdana"/>
              </a:rPr>
              <a:t>Defeito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placa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CPU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67354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Bateria</a:t>
            </a:r>
            <a:r>
              <a:rPr sz="3600" spc="4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desativada/descarregada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964437"/>
            <a:ext cx="4811395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Verdana"/>
                <a:cs typeface="Verdana"/>
              </a:rPr>
              <a:t>Se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 </a:t>
            </a:r>
            <a:r>
              <a:rPr sz="1600" spc="-10" dirty="0">
                <a:latin typeface="Verdana"/>
                <a:cs typeface="Verdana"/>
              </a:rPr>
              <a:t>CPU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 </a:t>
            </a:r>
            <a:r>
              <a:rPr sz="1600" spc="-15" dirty="0">
                <a:latin typeface="Verdana"/>
                <a:cs typeface="Verdana"/>
              </a:rPr>
              <a:t>nova,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então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bateria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tem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carga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suficiente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para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manter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CMOS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funcionando</a:t>
            </a:r>
            <a:r>
              <a:rPr sz="1600" spc="6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bem.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Pode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 máximo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estar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desativada,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verifique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jumper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JBAT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ou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CLEAR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CMOS,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já ensinamos.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 </a:t>
            </a:r>
            <a:r>
              <a:rPr sz="1600" spc="-10" dirty="0">
                <a:latin typeface="Verdana"/>
                <a:cs typeface="Verdana"/>
              </a:rPr>
              <a:t>CPU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não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nova,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possível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bateria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esteja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descarregada,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então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troque-a,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ensinamos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capítulo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2.</a:t>
            </a:r>
            <a:endParaRPr sz="1600">
              <a:latin typeface="Verdana"/>
              <a:cs typeface="Verdana"/>
            </a:endParaRPr>
          </a:p>
          <a:p>
            <a:pPr marL="12700" marR="27940">
              <a:lnSpc>
                <a:spcPct val="100000"/>
              </a:lnSpc>
              <a:spcBef>
                <a:spcPts val="5"/>
              </a:spcBef>
            </a:pPr>
            <a:r>
              <a:rPr sz="1600" spc="-25" dirty="0">
                <a:latin typeface="Verdana"/>
                <a:cs typeface="Verdana"/>
              </a:rPr>
              <a:t>Vale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pena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ainda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realizar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uma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operação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CLEAR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CMOS.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Cheque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 manual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sua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10" dirty="0">
                <a:latin typeface="Verdana"/>
                <a:cs typeface="Verdana"/>
              </a:rPr>
              <a:t> CPU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como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realizar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esta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operação, </a:t>
            </a:r>
            <a:r>
              <a:rPr sz="1600" spc="-5" dirty="0">
                <a:latin typeface="Verdana"/>
                <a:cs typeface="Verdana"/>
              </a:rPr>
              <a:t> normalmente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consiste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em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desligar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computador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rede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elétrica,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colocar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</a:t>
            </a:r>
            <a:r>
              <a:rPr sz="1600" spc="-10" dirty="0">
                <a:latin typeface="Verdana"/>
                <a:cs typeface="Verdana"/>
              </a:rPr>
              <a:t>jumper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na posição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CLEAR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seguir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em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NORMAL.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4378833"/>
            <a:ext cx="447294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Verdana"/>
                <a:cs typeface="Verdana"/>
              </a:rPr>
              <a:t>possível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valores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CMOS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sejam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inadequados</a:t>
            </a:r>
            <a:r>
              <a:rPr sz="1600" spc="6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processador</a:t>
            </a:r>
            <a:r>
              <a:rPr sz="1600" spc="6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instalado.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Isto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ocorre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principalmente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casos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em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 </a:t>
            </a:r>
            <a:r>
              <a:rPr sz="1600" spc="-10" dirty="0">
                <a:latin typeface="Verdana"/>
                <a:cs typeface="Verdana"/>
              </a:rPr>
              <a:t>CPU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foi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testada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antes,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usando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um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outro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processador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características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diferentes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utilizado.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9259" y="1484375"/>
            <a:ext cx="3465576" cy="26197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588253" y="4398390"/>
            <a:ext cx="3104515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Verdana"/>
                <a:cs typeface="Verdana"/>
              </a:rPr>
              <a:t>Esta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figura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apenas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um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exemplo.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Faça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CLEAR CMOS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 acordo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as </a:t>
            </a:r>
            <a:r>
              <a:rPr sz="1600" spc="-10" dirty="0">
                <a:latin typeface="Verdana"/>
                <a:cs typeface="Verdana"/>
              </a:rPr>
              <a:t>instruções </a:t>
            </a:r>
            <a:r>
              <a:rPr sz="1600" spc="-5" dirty="0">
                <a:latin typeface="Verdana"/>
                <a:cs typeface="Verdana"/>
              </a:rPr>
              <a:t> existentes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 manual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da </a:t>
            </a:r>
            <a:r>
              <a:rPr sz="1600" spc="-10" dirty="0">
                <a:latin typeface="Verdana"/>
                <a:cs typeface="Verdana"/>
              </a:rPr>
              <a:t>SUA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10" dirty="0">
                <a:latin typeface="Verdana"/>
                <a:cs typeface="Verdana"/>
              </a:rPr>
              <a:t> CPU.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5336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Memórias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mal</a:t>
            </a:r>
            <a:r>
              <a:rPr sz="3600" spc="-3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encaixadas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361565" cy="4658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Verdana"/>
                <a:cs typeface="Verdana"/>
              </a:rPr>
              <a:t>Quando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um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módulo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memória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está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mal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encaixado,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figura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lado,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computador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pode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ficar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inoperante.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processador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pode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ficar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impedido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usar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vídeo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 pode </a:t>
            </a:r>
            <a:r>
              <a:rPr sz="1600" spc="-15" dirty="0">
                <a:latin typeface="Verdana"/>
                <a:cs typeface="Verdana"/>
              </a:rPr>
              <a:t>emitir </a:t>
            </a:r>
            <a:r>
              <a:rPr sz="1600" spc="-10" dirty="0">
                <a:latin typeface="Verdana"/>
                <a:cs typeface="Verdana"/>
              </a:rPr>
              <a:t> beeps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indicando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problema.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Em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alguns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casos,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nem</a:t>
            </a:r>
            <a:r>
              <a:rPr sz="1600" spc="-10" dirty="0">
                <a:latin typeface="Verdana"/>
                <a:cs typeface="Verdana"/>
              </a:rPr>
              <a:t> mesmo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beeps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são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emitidos.</a:t>
            </a:r>
            <a:endParaRPr sz="1600">
              <a:latin typeface="Verdana"/>
              <a:cs typeface="Verdana"/>
            </a:endParaRPr>
          </a:p>
          <a:p>
            <a:pPr marL="12700" marR="58419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Verdana"/>
                <a:cs typeface="Verdana"/>
              </a:rPr>
              <a:t>Cheque </a:t>
            </a:r>
            <a:r>
              <a:rPr sz="1600" spc="-5" dirty="0">
                <a:latin typeface="Verdana"/>
                <a:cs typeface="Verdana"/>
              </a:rPr>
              <a:t>então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os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módulos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memória.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mesmo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assim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problema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persistir,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módulo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memória </a:t>
            </a:r>
            <a:r>
              <a:rPr sz="1600" spc="-5" dirty="0">
                <a:latin typeface="Verdana"/>
                <a:cs typeface="Verdana"/>
              </a:rPr>
              <a:t> pode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estar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defeituoso.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039" y="836675"/>
            <a:ext cx="5987796" cy="44546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67050" y="5477662"/>
            <a:ext cx="539496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Verdana"/>
                <a:cs typeface="Verdana"/>
              </a:rPr>
              <a:t>Observe que </a:t>
            </a:r>
            <a:r>
              <a:rPr sz="1400" dirty="0">
                <a:latin typeface="Verdana"/>
                <a:cs typeface="Verdana"/>
              </a:rPr>
              <a:t>os </a:t>
            </a:r>
            <a:r>
              <a:rPr sz="1400" spc="-5" dirty="0">
                <a:latin typeface="Verdana"/>
                <a:cs typeface="Verdana"/>
              </a:rPr>
              <a:t>contatos </a:t>
            </a:r>
            <a:r>
              <a:rPr sz="1400" dirty="0">
                <a:latin typeface="Verdana"/>
                <a:cs typeface="Verdana"/>
              </a:rPr>
              <a:t>do </a:t>
            </a:r>
            <a:r>
              <a:rPr sz="1400" spc="5" dirty="0">
                <a:latin typeface="Verdana"/>
                <a:cs typeface="Verdana"/>
              </a:rPr>
              <a:t>módulo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memória estão à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mostra, </a:t>
            </a:r>
            <a:r>
              <a:rPr sz="1400" dirty="0">
                <a:latin typeface="Verdana"/>
                <a:cs typeface="Verdana"/>
              </a:rPr>
              <a:t>indicando </a:t>
            </a:r>
            <a:r>
              <a:rPr sz="1400" spc="-5" dirty="0">
                <a:latin typeface="Verdana"/>
                <a:cs typeface="Verdana"/>
              </a:rPr>
              <a:t>que </a:t>
            </a:r>
            <a:r>
              <a:rPr sz="1400" dirty="0">
                <a:latin typeface="Verdana"/>
                <a:cs typeface="Verdana"/>
              </a:rPr>
              <a:t>estào mal encaixados. A alça </a:t>
            </a:r>
            <a:r>
              <a:rPr sz="1400" spc="-5" dirty="0">
                <a:latin typeface="Verdana"/>
                <a:cs typeface="Verdana"/>
              </a:rPr>
              <a:t>lateral </a:t>
            </a:r>
            <a:r>
              <a:rPr sz="1400" dirty="0">
                <a:latin typeface="Verdana"/>
                <a:cs typeface="Verdana"/>
              </a:rPr>
              <a:t> também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está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parcialmente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aberta,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não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deveria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estar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assim.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395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Encaixe</a:t>
            </a:r>
            <a:r>
              <a:rPr sz="3600" spc="-4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as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memórias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477770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Assim </a:t>
            </a:r>
            <a:r>
              <a:rPr sz="1800" spc="-10" dirty="0">
                <a:latin typeface="Verdana"/>
                <a:cs typeface="Verdana"/>
              </a:rPr>
              <a:t>deve </a:t>
            </a:r>
            <a:r>
              <a:rPr sz="1800" spc="-5" dirty="0">
                <a:latin typeface="Verdana"/>
                <a:cs typeface="Verdana"/>
              </a:rPr>
              <a:t>estar </a:t>
            </a:r>
            <a:r>
              <a:rPr sz="1800" dirty="0">
                <a:latin typeface="Verdana"/>
                <a:cs typeface="Verdana"/>
              </a:rPr>
              <a:t>um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módulo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memória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bem encaixado. Os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contatos do </a:t>
            </a:r>
            <a:r>
              <a:rPr sz="1800" dirty="0">
                <a:latin typeface="Verdana"/>
                <a:cs typeface="Verdana"/>
              </a:rPr>
              <a:t>módulo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não </a:t>
            </a:r>
            <a:r>
              <a:rPr sz="1800" spc="-5" dirty="0">
                <a:latin typeface="Verdana"/>
                <a:cs typeface="Verdana"/>
              </a:rPr>
              <a:t>devem estar </a:t>
            </a:r>
            <a:r>
              <a:rPr sz="1800" dirty="0">
                <a:latin typeface="Verdana"/>
                <a:cs typeface="Verdana"/>
              </a:rPr>
              <a:t> visíveis, </a:t>
            </a:r>
            <a:r>
              <a:rPr sz="1800" spc="-5" dirty="0">
                <a:latin typeface="Verdana"/>
                <a:cs typeface="Verdana"/>
              </a:rPr>
              <a:t>por estarem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totalmente dentro do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soquete. </a:t>
            </a:r>
            <a:r>
              <a:rPr sz="1800" dirty="0">
                <a:latin typeface="Verdana"/>
                <a:cs typeface="Verdana"/>
              </a:rPr>
              <a:t>As alças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laterais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-20" dirty="0">
                <a:latin typeface="Verdana"/>
                <a:cs typeface="Verdana"/>
              </a:rPr>
              <a:t> travam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módulo </a:t>
            </a:r>
            <a:r>
              <a:rPr sz="1800" spc="-5" dirty="0">
                <a:latin typeface="Verdana"/>
                <a:cs typeface="Verdana"/>
              </a:rPr>
              <a:t>devem estar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totalmente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fechadas.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8667" y="908303"/>
            <a:ext cx="5905500" cy="442722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6123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Placa</a:t>
            </a:r>
            <a:r>
              <a:rPr sz="3600" spc="-1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vídeo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mal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encaixada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225800" cy="4415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Verdana"/>
                <a:cs typeface="Verdana"/>
              </a:rPr>
              <a:t>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vídeo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pode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estar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mal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encaixada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ou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defeituosa.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necessário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todos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os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contatos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do conector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da</a:t>
            </a:r>
            <a:r>
              <a:rPr sz="1600" spc="-10" dirty="0">
                <a:latin typeface="Verdana"/>
                <a:cs typeface="Verdana"/>
              </a:rPr>
              <a:t> placa </a:t>
            </a:r>
            <a:r>
              <a:rPr sz="1600" spc="-5" dirty="0">
                <a:latin typeface="Verdana"/>
                <a:cs typeface="Verdana"/>
              </a:rPr>
              <a:t> de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vídeo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fique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alojado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dentro </a:t>
            </a:r>
            <a:r>
              <a:rPr sz="1600" spc="-5" dirty="0">
                <a:latin typeface="Verdana"/>
                <a:cs typeface="Verdana"/>
              </a:rPr>
              <a:t> do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slot,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 não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à </a:t>
            </a:r>
            <a:r>
              <a:rPr sz="1600" spc="-10" dirty="0">
                <a:latin typeface="Verdana"/>
                <a:cs typeface="Verdana"/>
              </a:rPr>
              <a:t>mostra,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vemos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figur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lado.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Em </a:t>
            </a:r>
            <a:r>
              <a:rPr sz="1600" spc="-5" dirty="0">
                <a:latin typeface="Verdana"/>
                <a:cs typeface="Verdana"/>
              </a:rPr>
              <a:t> alguns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gabinetes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má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qualidade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 comum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 </a:t>
            </a:r>
            <a:r>
              <a:rPr sz="1600" spc="-5" dirty="0">
                <a:latin typeface="Verdana"/>
                <a:cs typeface="Verdana"/>
              </a:rPr>
              <a:t>as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placas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desencaixem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um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pouco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quando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são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aparafusadas.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for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este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caso,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afrouxe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um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pouco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parafuso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para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não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fique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tendência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desencaixar.</a:t>
            </a:r>
            <a:r>
              <a:rPr sz="1600" spc="80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Também</a:t>
            </a:r>
            <a:r>
              <a:rPr sz="1600" spc="7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possível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 vídeo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esteja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danificada.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9520" y="836675"/>
            <a:ext cx="5186172" cy="3814572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540" y="154381"/>
            <a:ext cx="411670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Abrir</a:t>
            </a:r>
            <a:r>
              <a:rPr sz="3600" spc="-4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fendas</a:t>
            </a:r>
            <a:r>
              <a:rPr sz="3600" spc="-6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frontais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242820" cy="441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Muitos gabinetes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possuem tampas </a:t>
            </a:r>
            <a:r>
              <a:rPr sz="1800" dirty="0">
                <a:latin typeface="Verdana"/>
                <a:cs typeface="Verdana"/>
              </a:rPr>
              <a:t> metálicas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cobrem </a:t>
            </a:r>
            <a:r>
              <a:rPr sz="1800" dirty="0">
                <a:latin typeface="Verdana"/>
                <a:cs typeface="Verdana"/>
              </a:rPr>
              <a:t>as baias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instalação</a:t>
            </a:r>
            <a:r>
              <a:rPr sz="1800" spc="-6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das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unidades de disco.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Essas tampas </a:t>
            </a:r>
            <a:r>
              <a:rPr sz="1800" dirty="0">
                <a:latin typeface="Verdana"/>
                <a:cs typeface="Verdana"/>
              </a:rPr>
              <a:t>não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têm </a:t>
            </a:r>
            <a:r>
              <a:rPr sz="1800" dirty="0">
                <a:latin typeface="Verdana"/>
                <a:cs typeface="Verdana"/>
              </a:rPr>
              <a:t>utilidade, </a:t>
            </a:r>
            <a:r>
              <a:rPr sz="1800" spc="-5" dirty="0">
                <a:latin typeface="Verdana"/>
                <a:cs typeface="Verdana"/>
              </a:rPr>
              <a:t>você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pode </a:t>
            </a:r>
            <a:r>
              <a:rPr sz="1800" spc="-10" dirty="0">
                <a:latin typeface="Verdana"/>
                <a:cs typeface="Verdana"/>
              </a:rPr>
              <a:t>retirar </a:t>
            </a:r>
            <a:r>
              <a:rPr sz="1800" spc="-5" dirty="0">
                <a:latin typeface="Verdana"/>
                <a:cs typeface="Verdana"/>
              </a:rPr>
              <a:t>todas.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Não </a:t>
            </a:r>
            <a:r>
              <a:rPr sz="1800" dirty="0">
                <a:latin typeface="Verdana"/>
                <a:cs typeface="Verdana"/>
              </a:rPr>
              <a:t>usam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parafusos, </a:t>
            </a:r>
            <a:r>
              <a:rPr sz="1800" dirty="0">
                <a:latin typeface="Verdana"/>
                <a:cs typeface="Verdana"/>
              </a:rPr>
              <a:t>e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retirá-las, você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deve </a:t>
            </a:r>
            <a:r>
              <a:rPr sz="1800" spc="-5" dirty="0">
                <a:latin typeface="Verdana"/>
                <a:cs typeface="Verdana"/>
              </a:rPr>
              <a:t>torcê-las </a:t>
            </a:r>
            <a:r>
              <a:rPr sz="1800" dirty="0">
                <a:latin typeface="Verdana"/>
                <a:cs typeface="Verdana"/>
              </a:rPr>
              <a:t>até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 seja partida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sua </a:t>
            </a:r>
            <a:r>
              <a:rPr sz="1800" spc="-5" dirty="0">
                <a:latin typeface="Verdana"/>
                <a:cs typeface="Verdana"/>
              </a:rPr>
              <a:t>ligação </a:t>
            </a:r>
            <a:r>
              <a:rPr sz="1800" dirty="0">
                <a:latin typeface="Verdana"/>
                <a:cs typeface="Verdana"/>
              </a:rPr>
              <a:t>com 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600" y="838200"/>
            <a:ext cx="6019800" cy="4515612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540" y="199390"/>
            <a:ext cx="3507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0" dirty="0">
                <a:solidFill>
                  <a:srgbClr val="000000"/>
                </a:solidFill>
              </a:rPr>
              <a:t>Tampas </a:t>
            </a:r>
            <a:r>
              <a:rPr sz="3600" dirty="0">
                <a:solidFill>
                  <a:srgbClr val="000000"/>
                </a:solidFill>
              </a:rPr>
              <a:t>traseiras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274060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087245" algn="l"/>
              </a:tabLst>
            </a:pPr>
            <a:r>
              <a:rPr sz="1800" dirty="0">
                <a:latin typeface="Verdana"/>
                <a:cs typeface="Verdana"/>
              </a:rPr>
              <a:t>Antigamente os </a:t>
            </a:r>
            <a:r>
              <a:rPr sz="1800" spc="-5" dirty="0">
                <a:latin typeface="Verdana"/>
                <a:cs typeface="Verdana"/>
              </a:rPr>
              <a:t>gabinetes </a:t>
            </a:r>
            <a:r>
              <a:rPr sz="1800" dirty="0">
                <a:latin typeface="Verdana"/>
                <a:cs typeface="Verdana"/>
              </a:rPr>
              <a:t> tinham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7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ou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8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tampas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10" dirty="0">
                <a:latin typeface="Verdana"/>
                <a:cs typeface="Verdana"/>
              </a:rPr>
              <a:t>mostrada abaixo. Eram </a:t>
            </a:r>
            <a:r>
              <a:rPr sz="1800" spc="-5" dirty="0">
                <a:latin typeface="Verdana"/>
                <a:cs typeface="Verdana"/>
              </a:rPr>
              <a:t> aparafusadas em fendas </a:t>
            </a:r>
            <a:r>
              <a:rPr sz="1800" dirty="0">
                <a:latin typeface="Verdana"/>
                <a:cs typeface="Verdana"/>
              </a:rPr>
              <a:t>na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parte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traseira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	gabinete, </a:t>
            </a:r>
            <a:r>
              <a:rPr sz="1800" dirty="0">
                <a:latin typeface="Verdana"/>
                <a:cs typeface="Verdana"/>
              </a:rPr>
              <a:t> como </a:t>
            </a:r>
            <a:r>
              <a:rPr sz="1800" spc="-5" dirty="0">
                <a:latin typeface="Verdana"/>
                <a:cs typeface="Verdana"/>
              </a:rPr>
              <a:t>vemos </a:t>
            </a:r>
            <a:r>
              <a:rPr sz="1800" dirty="0">
                <a:latin typeface="Verdana"/>
                <a:cs typeface="Verdana"/>
              </a:rPr>
              <a:t>ao </a:t>
            </a:r>
            <a:r>
              <a:rPr sz="1800" spc="-5" dirty="0">
                <a:latin typeface="Verdana"/>
                <a:cs typeface="Verdana"/>
              </a:rPr>
              <a:t>lado.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maioria </a:t>
            </a:r>
            <a:r>
              <a:rPr sz="1800" spc="-5" dirty="0">
                <a:latin typeface="Verdana"/>
                <a:cs typeface="Verdana"/>
              </a:rPr>
              <a:t>dos </a:t>
            </a:r>
            <a:r>
              <a:rPr sz="1800" dirty="0">
                <a:latin typeface="Verdana"/>
                <a:cs typeface="Verdana"/>
              </a:rPr>
              <a:t>modelos atuais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não usam mais </a:t>
            </a:r>
            <a:r>
              <a:rPr sz="1800" spc="-5" dirty="0">
                <a:latin typeface="Verdana"/>
                <a:cs typeface="Verdana"/>
              </a:rPr>
              <a:t>este tipo de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tampa.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9702" y="5190490"/>
            <a:ext cx="456184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Acima, fendas </a:t>
            </a:r>
            <a:r>
              <a:rPr sz="1400" spc="-5" dirty="0">
                <a:latin typeface="Verdana"/>
                <a:cs typeface="Verdana"/>
              </a:rPr>
              <a:t>da parte traseira </a:t>
            </a:r>
            <a:r>
              <a:rPr sz="1400" dirty="0">
                <a:latin typeface="Verdana"/>
                <a:cs typeface="Verdana"/>
              </a:rPr>
              <a:t>do gabinete onde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alojarão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as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placas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expansão.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Ao </a:t>
            </a:r>
            <a:r>
              <a:rPr sz="1400" spc="-5" dirty="0">
                <a:latin typeface="Verdana"/>
                <a:cs typeface="Verdana"/>
              </a:rPr>
              <a:t>lado,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tampa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metálica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para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fechar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as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fendas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sem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uso.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7891" y="1126236"/>
            <a:ext cx="5202936" cy="39014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459" y="3963923"/>
            <a:ext cx="3025140" cy="2334768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204" y="301243"/>
            <a:ext cx="17164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SET</a:t>
            </a:r>
            <a:r>
              <a:rPr spc="-20" dirty="0"/>
              <a:t>U</a:t>
            </a:r>
            <a:r>
              <a:rPr spc="-5" dirty="0"/>
              <a:t>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9000" y="1165605"/>
            <a:ext cx="8018145" cy="42900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8255" indent="-229235" algn="just">
              <a:lnSpc>
                <a:spcPts val="3020"/>
              </a:lnSpc>
              <a:spcBef>
                <a:spcPts val="480"/>
              </a:spcBef>
              <a:buChar char="•"/>
              <a:tabLst>
                <a:tab pos="241935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Quando</a:t>
            </a:r>
            <a:r>
              <a:rPr sz="2800" spc="7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spc="7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micro</a:t>
            </a:r>
            <a:r>
              <a:rPr sz="2800" spc="7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é</a:t>
            </a:r>
            <a:r>
              <a:rPr sz="2800" spc="7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ligado,</a:t>
            </a:r>
            <a:r>
              <a:rPr sz="2800" spc="7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spc="7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primeiro</a:t>
            </a:r>
            <a:r>
              <a:rPr sz="2800" spc="7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software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carregado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é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BIOS</a:t>
            </a:r>
            <a:endParaRPr sz="2800">
              <a:latin typeface="Arial MT"/>
              <a:cs typeface="Arial MT"/>
            </a:endParaRPr>
          </a:p>
          <a:p>
            <a:pPr marL="241300" marR="5715" indent="-229235" algn="just">
              <a:lnSpc>
                <a:spcPct val="90000"/>
              </a:lnSpc>
              <a:spcBef>
                <a:spcPts val="960"/>
              </a:spcBef>
              <a:buChar char="•"/>
              <a:tabLst>
                <a:tab pos="241935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primeiro passo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é o POST (contagem de RAM,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detecção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dispositivos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–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atribuindo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IRQ,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end.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4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I/O</a:t>
            </a:r>
            <a:r>
              <a:rPr sz="2800" spc="4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800" spc="4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outros</a:t>
            </a:r>
            <a:r>
              <a:rPr sz="2800" spc="434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recursos,</a:t>
            </a:r>
            <a:r>
              <a:rPr sz="2800" spc="4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carga</a:t>
            </a:r>
            <a:r>
              <a:rPr sz="2800" spc="4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800" spc="434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SO</a:t>
            </a:r>
            <a:r>
              <a:rPr sz="2800" spc="4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spc="4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partir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leitura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MBR</a:t>
            </a:r>
            <a:endParaRPr sz="2800">
              <a:latin typeface="Arial MT"/>
              <a:cs typeface="Arial MT"/>
            </a:endParaRPr>
          </a:p>
          <a:p>
            <a:pPr marL="241300" marR="5080" indent="-229235" algn="just">
              <a:lnSpc>
                <a:spcPts val="3020"/>
              </a:lnSpc>
              <a:spcBef>
                <a:spcPts val="1055"/>
              </a:spcBef>
              <a:buChar char="•"/>
              <a:tabLst>
                <a:tab pos="241935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configurações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Setup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variam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muito</a:t>
            </a:r>
            <a:r>
              <a:rPr sz="2800" spc="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placa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placa</a:t>
            </a:r>
            <a:endParaRPr sz="2800">
              <a:latin typeface="Arial MT"/>
              <a:cs typeface="Arial MT"/>
            </a:endParaRPr>
          </a:p>
          <a:p>
            <a:pPr marL="241300" marR="6985" indent="-229235" algn="just">
              <a:lnSpc>
                <a:spcPts val="3030"/>
              </a:lnSpc>
              <a:spcBef>
                <a:spcPts val="994"/>
              </a:spcBef>
              <a:buChar char="•"/>
              <a:tabLst>
                <a:tab pos="241935" algn="l"/>
              </a:tabLst>
            </a:pP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Acessível através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tecla “Del”, “F2”,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mas pode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ser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“Esc”,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“F1”,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“F8”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 “F10”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714" y="210058"/>
            <a:ext cx="4598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Interface</a:t>
            </a:r>
            <a:r>
              <a:rPr spc="-75" dirty="0"/>
              <a:t> </a:t>
            </a:r>
            <a:r>
              <a:rPr spc="-20" dirty="0"/>
              <a:t>Tradicional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4116" y="827913"/>
            <a:ext cx="8072120" cy="5194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530"/>
              </a:spcBef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1800" spc="-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98E"/>
                </a:solidFill>
                <a:latin typeface="Arial MT"/>
                <a:cs typeface="Arial MT"/>
              </a:rPr>
              <a:t>interface</a:t>
            </a:r>
            <a:r>
              <a:rPr sz="1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abaixo</a:t>
            </a:r>
            <a:r>
              <a:rPr sz="1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98E"/>
                </a:solidFill>
                <a:latin typeface="Arial MT"/>
                <a:cs typeface="Arial MT"/>
              </a:rPr>
              <a:t>é</a:t>
            </a:r>
            <a:r>
              <a:rPr sz="1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uma</a:t>
            </a:r>
            <a:r>
              <a:rPr sz="1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das</a:t>
            </a:r>
            <a:r>
              <a:rPr sz="1800" spc="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98E"/>
                </a:solidFill>
                <a:latin typeface="Arial MT"/>
                <a:cs typeface="Arial MT"/>
              </a:rPr>
              <a:t>mais</a:t>
            </a:r>
            <a:r>
              <a:rPr sz="18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utilizadas,</a:t>
            </a:r>
            <a:r>
              <a:rPr sz="18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98E"/>
                </a:solidFill>
                <a:latin typeface="Arial MT"/>
                <a:cs typeface="Arial MT"/>
              </a:rPr>
              <a:t>sendo</a:t>
            </a:r>
            <a:r>
              <a:rPr sz="1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98E"/>
                </a:solidFill>
                <a:latin typeface="Arial MT"/>
                <a:cs typeface="Arial MT"/>
              </a:rPr>
              <a:t>encontrada</a:t>
            </a:r>
            <a:r>
              <a:rPr sz="1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1800" spc="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BIOS</a:t>
            </a:r>
            <a:r>
              <a:rPr sz="18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498E"/>
                </a:solidFill>
                <a:latin typeface="Arial MT"/>
                <a:cs typeface="Arial MT"/>
              </a:rPr>
              <a:t>da </a:t>
            </a:r>
            <a:r>
              <a:rPr sz="1800" spc="-484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00498E"/>
                </a:solidFill>
                <a:latin typeface="Arial MT"/>
                <a:cs typeface="Arial MT"/>
              </a:rPr>
              <a:t>Award,</a:t>
            </a:r>
            <a:r>
              <a:rPr sz="1800" spc="-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AMI</a:t>
            </a:r>
            <a:r>
              <a:rPr sz="1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98E"/>
                </a:solidFill>
                <a:latin typeface="Arial MT"/>
                <a:cs typeface="Arial MT"/>
              </a:rPr>
              <a:t>e </a:t>
            </a: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até</a:t>
            </a:r>
            <a:r>
              <a:rPr sz="1800" spc="-5" dirty="0">
                <a:solidFill>
                  <a:srgbClr val="00498E"/>
                </a:solidFill>
                <a:latin typeface="Arial MT"/>
                <a:cs typeface="Arial MT"/>
              </a:rPr>
              <a:t> Phoenix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8824" y="1431036"/>
            <a:ext cx="6768083" cy="507492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6489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Configuração</a:t>
            </a:r>
            <a:r>
              <a:rPr spc="10" dirty="0"/>
              <a:t> </a:t>
            </a:r>
            <a:r>
              <a:rPr spc="-5" dirty="0"/>
              <a:t>e</a:t>
            </a:r>
            <a:r>
              <a:rPr spc="-25" dirty="0"/>
              <a:t> </a:t>
            </a:r>
            <a:r>
              <a:rPr spc="-5" dirty="0"/>
              <a:t>Manipulação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4479" y="1264411"/>
            <a:ext cx="8426450" cy="424751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marR="6985" indent="-228600" algn="just">
              <a:lnSpc>
                <a:spcPts val="2690"/>
              </a:lnSpc>
              <a:spcBef>
                <a:spcPts val="740"/>
              </a:spcBef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Na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própria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interface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está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disponível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menu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navegação</a:t>
            </a:r>
            <a:endParaRPr sz="2800">
              <a:latin typeface="Arial MT"/>
              <a:cs typeface="Arial MT"/>
            </a:endParaRPr>
          </a:p>
          <a:p>
            <a:pPr marL="241300" marR="5715" indent="-228600" algn="just">
              <a:lnSpc>
                <a:spcPct val="80000"/>
              </a:lnSpc>
              <a:spcBef>
                <a:spcPts val="1019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Geralmente, as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teclas de navegação “F10” e “Esc”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permitem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sair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interface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salvar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as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configurações,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ou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sair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interface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sem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salvar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alterações, respectivamente</a:t>
            </a:r>
            <a:endParaRPr sz="2800">
              <a:latin typeface="Arial MT"/>
              <a:cs typeface="Arial MT"/>
            </a:endParaRPr>
          </a:p>
          <a:p>
            <a:pPr marL="241300" marR="5080" indent="-228600" algn="just">
              <a:lnSpc>
                <a:spcPts val="2690"/>
              </a:lnSpc>
              <a:spcBef>
                <a:spcPts val="99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As configurações do Setup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são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armazenadas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em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uma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memória</a:t>
            </a:r>
            <a:r>
              <a:rPr sz="2800" spc="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especial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chamada</a:t>
            </a:r>
            <a:r>
              <a:rPr sz="28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CMOS</a:t>
            </a:r>
            <a:endParaRPr sz="2800">
              <a:latin typeface="Arial MT"/>
              <a:cs typeface="Arial MT"/>
            </a:endParaRPr>
          </a:p>
          <a:p>
            <a:pPr marL="241300" marR="7620" indent="-228600" algn="just">
              <a:lnSpc>
                <a:spcPts val="2690"/>
              </a:lnSpc>
              <a:spcBef>
                <a:spcPts val="99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seção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mais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básica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é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“Main”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ou</a:t>
            </a:r>
            <a:r>
              <a:rPr sz="2800" spc="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“Standard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CMOS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Setup”,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que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permite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ajustar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relógio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conferir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detecção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dos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HDs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403" y="252476"/>
            <a:ext cx="5107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Instalação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 exaustores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830954" cy="414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É </a:t>
            </a:r>
            <a:r>
              <a:rPr sz="1800" spc="-5" dirty="0">
                <a:latin typeface="Verdana"/>
                <a:cs typeface="Verdana"/>
              </a:rPr>
              <a:t>conveniente </a:t>
            </a:r>
            <a:r>
              <a:rPr sz="1800" dirty="0">
                <a:latin typeface="Verdana"/>
                <a:cs typeface="Verdana"/>
              </a:rPr>
              <a:t>instalar </a:t>
            </a:r>
            <a:r>
              <a:rPr sz="1800" spc="-5" dirty="0">
                <a:latin typeface="Verdana"/>
                <a:cs typeface="Verdana"/>
              </a:rPr>
              <a:t>os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exaustores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antes de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começar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montagem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computador. </a:t>
            </a:r>
            <a:r>
              <a:rPr sz="1800" dirty="0">
                <a:latin typeface="Verdana"/>
                <a:cs typeface="Verdana"/>
              </a:rPr>
              <a:t>A maioria </a:t>
            </a:r>
            <a:r>
              <a:rPr sz="1800" spc="-5" dirty="0">
                <a:latin typeface="Verdana"/>
                <a:cs typeface="Verdana"/>
              </a:rPr>
              <a:t>dos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gabinetes </a:t>
            </a:r>
            <a:r>
              <a:rPr sz="1800" dirty="0">
                <a:latin typeface="Verdana"/>
                <a:cs typeface="Verdana"/>
              </a:rPr>
              <a:t>vêm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fábrica com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esses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ventiladores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instalados.</a:t>
            </a:r>
            <a:r>
              <a:rPr sz="1800" dirty="0">
                <a:latin typeface="Verdana"/>
                <a:cs typeface="Verdana"/>
              </a:rPr>
              <a:t> Se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seu gabinete </a:t>
            </a:r>
            <a:r>
              <a:rPr sz="1800" dirty="0">
                <a:latin typeface="Verdana"/>
                <a:cs typeface="Verdana"/>
              </a:rPr>
              <a:t>não </a:t>
            </a:r>
            <a:r>
              <a:rPr sz="1800" spc="-5" dirty="0">
                <a:latin typeface="Verdana"/>
                <a:cs typeface="Verdana"/>
              </a:rPr>
              <a:t>veio </a:t>
            </a:r>
            <a:r>
              <a:rPr sz="1800" dirty="0">
                <a:latin typeface="Verdana"/>
                <a:cs typeface="Verdana"/>
              </a:rPr>
              <a:t>com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ventiladores </a:t>
            </a:r>
            <a:r>
              <a:rPr sz="1800" dirty="0">
                <a:latin typeface="Verdana"/>
                <a:cs typeface="Verdana"/>
              </a:rPr>
              <a:t>adicionais, </a:t>
            </a:r>
            <a:r>
              <a:rPr sz="1800" spc="-5" dirty="0">
                <a:latin typeface="Verdana"/>
                <a:cs typeface="Verdana"/>
              </a:rPr>
              <a:t>você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deverá fazer </a:t>
            </a:r>
            <a:r>
              <a:rPr sz="1800" dirty="0">
                <a:latin typeface="Verdana"/>
                <a:cs typeface="Verdana"/>
              </a:rPr>
              <a:t>a sua instalação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agora.</a:t>
            </a:r>
            <a:r>
              <a:rPr sz="1800" spc="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5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</a:t>
            </a:r>
            <a:r>
              <a:rPr sz="1800" spc="5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de </a:t>
            </a:r>
            <a:r>
              <a:rPr sz="1800" spc="-5" dirty="0">
                <a:latin typeface="Verdana"/>
                <a:cs typeface="Verdana"/>
              </a:rPr>
              <a:t> alimentação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desses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ventiladores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pode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ser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ligado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diretamente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fonte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alimentação </a:t>
            </a:r>
            <a:r>
              <a:rPr sz="1800" spc="-5" dirty="0">
                <a:latin typeface="Verdana"/>
                <a:cs typeface="Verdana"/>
              </a:rPr>
              <a:t>ou em </a:t>
            </a:r>
            <a:r>
              <a:rPr sz="1800" dirty="0">
                <a:latin typeface="Verdana"/>
                <a:cs typeface="Verdana"/>
              </a:rPr>
              <a:t>um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 apropriado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de 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CPU.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3964" y="1143000"/>
            <a:ext cx="4689347" cy="3983736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Discos</a:t>
            </a:r>
            <a:r>
              <a:rPr spc="-30" dirty="0"/>
              <a:t> </a:t>
            </a:r>
            <a:r>
              <a:rPr spc="-5" dirty="0"/>
              <a:t>e</a:t>
            </a:r>
            <a:r>
              <a:rPr spc="-40" dirty="0"/>
              <a:t> </a:t>
            </a:r>
            <a:r>
              <a:rPr spc="-5" dirty="0"/>
              <a:t>RAID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826719"/>
            <a:ext cx="8757920" cy="520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1945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  <a:tab pos="1715135" algn="l"/>
                <a:tab pos="1969135" algn="l"/>
                <a:tab pos="3022600" algn="l"/>
                <a:tab pos="3519804" algn="l"/>
                <a:tab pos="4091304" algn="l"/>
                <a:tab pos="4548505" algn="l"/>
                <a:tab pos="5565140" algn="l"/>
                <a:tab pos="7141209" algn="l"/>
                <a:tab pos="7701915" algn="l"/>
                <a:tab pos="8197215" algn="l"/>
              </a:tabLst>
            </a:pP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00498E"/>
                </a:solidFill>
                <a:latin typeface="Arial MT"/>
                <a:cs typeface="Arial MT"/>
              </a:rPr>
              <a:t>n</a:t>
            </a: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ti</a:t>
            </a:r>
            <a:r>
              <a:rPr sz="1800" spc="-10" dirty="0">
                <a:solidFill>
                  <a:srgbClr val="00498E"/>
                </a:solidFill>
                <a:latin typeface="Arial MT"/>
                <a:cs typeface="Arial MT"/>
              </a:rPr>
              <a:t>ga</a:t>
            </a: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mente,	a	</a:t>
            </a:r>
            <a:r>
              <a:rPr sz="1800" spc="-10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tec</a:t>
            </a:r>
            <a:r>
              <a:rPr sz="1800" spc="-10" dirty="0">
                <a:solidFill>
                  <a:srgbClr val="00498E"/>
                </a:solidFill>
                <a:latin typeface="Arial MT"/>
                <a:cs typeface="Arial MT"/>
              </a:rPr>
              <a:t>çã</a:t>
            </a: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o	d</a:t>
            </a:r>
            <a:r>
              <a:rPr sz="1800" spc="-10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s	</a:t>
            </a:r>
            <a:r>
              <a:rPr sz="1800" spc="-10" dirty="0">
                <a:solidFill>
                  <a:srgbClr val="00498E"/>
                </a:solidFill>
                <a:latin typeface="Arial MT"/>
                <a:cs typeface="Arial MT"/>
              </a:rPr>
              <a:t>HD</a:t>
            </a: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s	</a:t>
            </a:r>
            <a:r>
              <a:rPr sz="1800" spc="-10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ra	efet</a:t>
            </a:r>
            <a:r>
              <a:rPr sz="1800" spc="-10" dirty="0">
                <a:solidFill>
                  <a:srgbClr val="00498E"/>
                </a:solidFill>
                <a:latin typeface="Arial MT"/>
                <a:cs typeface="Arial MT"/>
              </a:rPr>
              <a:t>uad</a:t>
            </a: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a	m</a:t>
            </a:r>
            <a:r>
              <a:rPr sz="1800" spc="-10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nu</a:t>
            </a:r>
            <a:r>
              <a:rPr sz="1800" spc="-10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l</a:t>
            </a:r>
            <a:r>
              <a:rPr sz="1800" spc="-10" dirty="0">
                <a:solidFill>
                  <a:srgbClr val="00498E"/>
                </a:solidFill>
                <a:latin typeface="Arial MT"/>
                <a:cs typeface="Arial MT"/>
              </a:rPr>
              <a:t>men</a:t>
            </a: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te,	m</a:t>
            </a:r>
            <a:r>
              <a:rPr sz="1800" spc="-10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s	</a:t>
            </a:r>
            <a:r>
              <a:rPr sz="1800" spc="-10" dirty="0">
                <a:solidFill>
                  <a:srgbClr val="00498E"/>
                </a:solidFill>
                <a:latin typeface="Arial MT"/>
                <a:cs typeface="Arial MT"/>
              </a:rPr>
              <a:t>no</a:t>
            </a: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s	BIOS</a:t>
            </a:r>
            <a:endParaRPr sz="1800">
              <a:latin typeface="Arial MT"/>
              <a:cs typeface="Arial MT"/>
            </a:endParaRPr>
          </a:p>
          <a:p>
            <a:pPr marL="241300">
              <a:lnSpc>
                <a:spcPts val="1945"/>
              </a:lnSpc>
            </a:pPr>
            <a:r>
              <a:rPr sz="1800" spc="-5" dirty="0">
                <a:solidFill>
                  <a:srgbClr val="00498E"/>
                </a:solidFill>
                <a:latin typeface="Arial MT"/>
                <a:cs typeface="Arial MT"/>
              </a:rPr>
              <a:t>atuais</a:t>
            </a:r>
            <a:r>
              <a:rPr sz="1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98E"/>
                </a:solidFill>
                <a:latin typeface="Arial MT"/>
                <a:cs typeface="Arial MT"/>
              </a:rPr>
              <a:t>são</a:t>
            </a:r>
            <a:r>
              <a:rPr sz="1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98E"/>
                </a:solidFill>
                <a:latin typeface="Arial MT"/>
                <a:cs typeface="Arial MT"/>
              </a:rPr>
              <a:t>efetuadas</a:t>
            </a:r>
            <a:r>
              <a:rPr sz="1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98E"/>
                </a:solidFill>
                <a:latin typeface="Arial MT"/>
                <a:cs typeface="Arial MT"/>
              </a:rPr>
              <a:t>automaticamente,</a:t>
            </a:r>
            <a:r>
              <a:rPr sz="1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98E"/>
                </a:solidFill>
                <a:latin typeface="Arial MT"/>
                <a:cs typeface="Arial MT"/>
              </a:rPr>
              <a:t>via</a:t>
            </a:r>
            <a:r>
              <a:rPr sz="1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POST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3396" y="1431036"/>
            <a:ext cx="6624828" cy="4966716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33261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Discos</a:t>
            </a:r>
            <a:r>
              <a:rPr spc="-30" dirty="0"/>
              <a:t> </a:t>
            </a:r>
            <a:r>
              <a:rPr spc="-5" dirty="0"/>
              <a:t>e</a:t>
            </a:r>
            <a:r>
              <a:rPr spc="-40" dirty="0"/>
              <a:t> </a:t>
            </a:r>
            <a:r>
              <a:rPr spc="-5" dirty="0"/>
              <a:t>RAID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8584" y="1072083"/>
            <a:ext cx="8571865" cy="429323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43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Acessando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submenu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referente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cada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um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dos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discos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é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possível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efetuar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algumas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configurações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adicionais,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ajustar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modo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de transferência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(PIO Mode e DMA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Mode),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além de desativar 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uso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65" dirty="0">
                <a:solidFill>
                  <a:srgbClr val="00498E"/>
                </a:solidFill>
                <a:latin typeface="Arial MT"/>
                <a:cs typeface="Arial MT"/>
              </a:rPr>
              <a:t>SMART,</a:t>
            </a:r>
            <a:r>
              <a:rPr sz="2800" spc="-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LBA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transferência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32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bits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que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podem ser úteis para solucionar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alguns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problemas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mas 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ideal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é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manter apenas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“SMART”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 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“32bit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Data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Transfer”</a:t>
            </a:r>
            <a:r>
              <a:rPr sz="2800" spc="7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ativado.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85" dirty="0">
                <a:solidFill>
                  <a:srgbClr val="00498E"/>
                </a:solidFill>
                <a:latin typeface="Arial MT"/>
                <a:cs typeface="Arial MT"/>
              </a:rPr>
              <a:t>Tais</a:t>
            </a:r>
            <a:r>
              <a:rPr sz="2800" spc="-8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configurações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são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detectadas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automaticamente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através</a:t>
            </a:r>
            <a:r>
              <a:rPr sz="2800" spc="7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controladora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do HD,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por isso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há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uma margem para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erros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conexão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6342"/>
            <a:ext cx="33261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Discos</a:t>
            </a:r>
            <a:r>
              <a:rPr spc="-30" dirty="0"/>
              <a:t> </a:t>
            </a:r>
            <a:r>
              <a:rPr spc="-5" dirty="0"/>
              <a:t>e</a:t>
            </a:r>
            <a:r>
              <a:rPr spc="-40" dirty="0"/>
              <a:t> </a:t>
            </a:r>
            <a:r>
              <a:rPr spc="-5" dirty="0"/>
              <a:t>RAID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5987" y="874775"/>
            <a:ext cx="8065008" cy="5590032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33261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Discos</a:t>
            </a:r>
            <a:r>
              <a:rPr spc="-30" dirty="0"/>
              <a:t> </a:t>
            </a:r>
            <a:r>
              <a:rPr spc="-5" dirty="0"/>
              <a:t>e</a:t>
            </a:r>
            <a:r>
              <a:rPr spc="-40" dirty="0"/>
              <a:t> </a:t>
            </a:r>
            <a:r>
              <a:rPr spc="-5" dirty="0"/>
              <a:t>RAID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7314" y="1193037"/>
            <a:ext cx="8433435" cy="403542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10160" indent="-228600" algn="just">
              <a:lnSpc>
                <a:spcPct val="90000"/>
              </a:lnSpc>
              <a:spcBef>
                <a:spcPts val="43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opções para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desativar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as interfaces </a:t>
            </a:r>
            <a:r>
              <a:rPr sz="2800" spc="-110" dirty="0">
                <a:solidFill>
                  <a:srgbClr val="00498E"/>
                </a:solidFill>
                <a:latin typeface="Arial MT"/>
                <a:cs typeface="Arial MT"/>
              </a:rPr>
              <a:t>SATA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 IDE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estão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geralmente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dentro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seção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“Advanced”,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“Features Setup”, “IDE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Function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Setup”, “Integrated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Peripherals”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ou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“Onboard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Devices</a:t>
            </a:r>
            <a:r>
              <a:rPr sz="2800" spc="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Configuration”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Setup</a:t>
            </a:r>
            <a:endParaRPr sz="2800">
              <a:latin typeface="Arial MT"/>
              <a:cs typeface="Arial MT"/>
            </a:endParaRPr>
          </a:p>
          <a:p>
            <a:pPr marL="241300" marR="12700" indent="-228600" algn="just">
              <a:lnSpc>
                <a:spcPct val="9000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Para ativação 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interfaces, procure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pelas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opções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“Onboard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IDE”, “IDE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Controller”,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“Onboard </a:t>
            </a:r>
            <a:r>
              <a:rPr sz="2800" spc="-90" dirty="0">
                <a:solidFill>
                  <a:srgbClr val="00498E"/>
                </a:solidFill>
                <a:latin typeface="Arial MT"/>
                <a:cs typeface="Arial MT"/>
              </a:rPr>
              <a:t>SATA- </a:t>
            </a:r>
            <a:r>
              <a:rPr sz="2800" spc="-8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IDE”,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“Onboard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10" dirty="0">
                <a:solidFill>
                  <a:srgbClr val="00498E"/>
                </a:solidFill>
                <a:latin typeface="Arial MT"/>
                <a:cs typeface="Arial MT"/>
              </a:rPr>
              <a:t>SATA</a:t>
            </a:r>
            <a:r>
              <a:rPr sz="2800" spc="-10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Controller”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ou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“Serial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215" dirty="0">
                <a:solidFill>
                  <a:srgbClr val="00498E"/>
                </a:solidFill>
                <a:latin typeface="Arial MT"/>
                <a:cs typeface="Arial MT"/>
              </a:rPr>
              <a:t>ATA </a:t>
            </a:r>
            <a:r>
              <a:rPr sz="2800" spc="-2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Controller”,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que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devem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ser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configuradas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com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valor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“Enabled”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ou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“Both”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33261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Discos</a:t>
            </a:r>
            <a:r>
              <a:rPr spc="-30" dirty="0"/>
              <a:t> </a:t>
            </a:r>
            <a:r>
              <a:rPr spc="-5" dirty="0"/>
              <a:t>e</a:t>
            </a:r>
            <a:r>
              <a:rPr spc="-40" dirty="0"/>
              <a:t> </a:t>
            </a:r>
            <a:r>
              <a:rPr spc="-5" dirty="0"/>
              <a:t>RAID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644" y="1063751"/>
            <a:ext cx="8084819" cy="5263896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33261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Discos</a:t>
            </a:r>
            <a:r>
              <a:rPr spc="-30" dirty="0"/>
              <a:t> </a:t>
            </a:r>
            <a:r>
              <a:rPr spc="-5" dirty="0"/>
              <a:t>e</a:t>
            </a:r>
            <a:r>
              <a:rPr spc="-40" dirty="0"/>
              <a:t> </a:t>
            </a:r>
            <a:r>
              <a:rPr spc="-5" dirty="0"/>
              <a:t>RAID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1873" y="1465529"/>
            <a:ext cx="8073390" cy="237299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434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opção </a:t>
            </a:r>
            <a:r>
              <a:rPr sz="2800" spc="-90" dirty="0">
                <a:solidFill>
                  <a:srgbClr val="00498E"/>
                </a:solidFill>
                <a:latin typeface="Arial MT"/>
                <a:cs typeface="Arial MT"/>
              </a:rPr>
              <a:t>“SATA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DMA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Transfer”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ativa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suporte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DMA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para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HDs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ligados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às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portas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90" dirty="0">
                <a:solidFill>
                  <a:srgbClr val="00498E"/>
                </a:solidFill>
                <a:latin typeface="Arial MT"/>
                <a:cs typeface="Arial MT"/>
              </a:rPr>
              <a:t>SATA. </a:t>
            </a:r>
            <a:r>
              <a:rPr sz="2800" spc="-8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Desativá-lo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pode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ser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usado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800" spc="78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tentar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solucionar problemas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detecção dos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HDs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ou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corrupção dos dados, porém causando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drástica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redução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desempenho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56768"/>
            <a:ext cx="33261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Discos</a:t>
            </a:r>
            <a:r>
              <a:rPr spc="-30" dirty="0"/>
              <a:t> </a:t>
            </a:r>
            <a:r>
              <a:rPr spc="-5" dirty="0"/>
              <a:t>e</a:t>
            </a:r>
            <a:r>
              <a:rPr spc="-40" dirty="0"/>
              <a:t> </a:t>
            </a:r>
            <a:r>
              <a:rPr spc="-5" dirty="0"/>
              <a:t>RAID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657605"/>
            <a:ext cx="807085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800" spc="1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ativar</a:t>
            </a:r>
            <a:r>
              <a:rPr sz="2800" spc="1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spc="1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RAID,</a:t>
            </a:r>
            <a:r>
              <a:rPr sz="2800" spc="1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você</a:t>
            </a:r>
            <a:r>
              <a:rPr sz="2800" spc="1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usa</a:t>
            </a:r>
            <a:r>
              <a:rPr sz="2800" spc="1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spc="1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opção</a:t>
            </a:r>
            <a:r>
              <a:rPr sz="2800" spc="1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“RAID”</a:t>
            </a:r>
            <a:r>
              <a:rPr sz="2800" spc="1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ao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invés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“Sata”,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“IDE”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ou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“Enabled”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480" y="1612391"/>
            <a:ext cx="7437120" cy="4908804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56768"/>
            <a:ext cx="33261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Discos</a:t>
            </a:r>
            <a:r>
              <a:rPr spc="-30" dirty="0"/>
              <a:t> </a:t>
            </a:r>
            <a:r>
              <a:rPr spc="-5" dirty="0"/>
              <a:t>e</a:t>
            </a:r>
            <a:r>
              <a:rPr spc="-40" dirty="0"/>
              <a:t> </a:t>
            </a:r>
            <a:r>
              <a:rPr spc="-5" dirty="0"/>
              <a:t>RAID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136" y="836675"/>
            <a:ext cx="7522464" cy="5497068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33261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Discos</a:t>
            </a:r>
            <a:r>
              <a:rPr spc="-30" dirty="0"/>
              <a:t> </a:t>
            </a:r>
            <a:r>
              <a:rPr spc="-5" dirty="0"/>
              <a:t>e</a:t>
            </a:r>
            <a:r>
              <a:rPr spc="-40" dirty="0"/>
              <a:t> </a:t>
            </a:r>
            <a:r>
              <a:rPr spc="-5" dirty="0"/>
              <a:t>RAID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3598" y="1108608"/>
            <a:ext cx="4526915" cy="2069464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RAID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0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(striping)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–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2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HDs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RAID</a:t>
            </a:r>
            <a:r>
              <a:rPr sz="2800" spc="-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1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(mirroring)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– 2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HDs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RAID 10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(1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+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0)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–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4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HDs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JBOD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33261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Discos</a:t>
            </a:r>
            <a:r>
              <a:rPr spc="-30" dirty="0"/>
              <a:t> </a:t>
            </a:r>
            <a:r>
              <a:rPr spc="-5" dirty="0"/>
              <a:t>e</a:t>
            </a:r>
            <a:r>
              <a:rPr spc="-40" dirty="0"/>
              <a:t> </a:t>
            </a:r>
            <a:r>
              <a:rPr spc="-5" dirty="0"/>
              <a:t>RAID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6555" y="1075182"/>
            <a:ext cx="8074025" cy="9766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1300" marR="5080" indent="-229235" algn="just">
              <a:lnSpc>
                <a:spcPct val="80000"/>
              </a:lnSpc>
              <a:spcBef>
                <a:spcPts val="675"/>
              </a:spcBef>
              <a:buChar char="•"/>
              <a:tabLst>
                <a:tab pos="241935" algn="l"/>
              </a:tabLst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Como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podem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variar de placa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para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placa, segue abaixo o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exemplo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uma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placa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NVDIA,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acessível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no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menu 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“Advanced”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2159507"/>
            <a:ext cx="7620000" cy="38663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540" y="289940"/>
            <a:ext cx="4471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Sentido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do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fluxo de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ar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30200" y="1012012"/>
            <a:ext cx="2551430" cy="414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430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Note que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esses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ventiladores têm </a:t>
            </a:r>
            <a:r>
              <a:rPr sz="1800" dirty="0">
                <a:latin typeface="Verdana"/>
                <a:cs typeface="Verdana"/>
              </a:rPr>
              <a:t> normalmente</a:t>
            </a:r>
            <a:r>
              <a:rPr sz="1800" spc="-6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sua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parte </a:t>
            </a:r>
            <a:r>
              <a:rPr sz="1800" spc="-10" dirty="0">
                <a:latin typeface="Verdana"/>
                <a:cs typeface="Verdana"/>
              </a:rPr>
              <a:t>lateral </a:t>
            </a:r>
            <a:r>
              <a:rPr sz="1800" dirty="0">
                <a:latin typeface="Verdana"/>
                <a:cs typeface="Verdana"/>
              </a:rPr>
              <a:t>uma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pequena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seta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 indica o </a:t>
            </a:r>
            <a:r>
              <a:rPr sz="1800" spc="-5" dirty="0">
                <a:latin typeface="Verdana"/>
                <a:cs typeface="Verdana"/>
              </a:rPr>
              <a:t>sentido 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fluxo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85" dirty="0">
                <a:latin typeface="Verdana"/>
                <a:cs typeface="Verdana"/>
              </a:rPr>
              <a:t>ar.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Verdana"/>
                <a:cs typeface="Verdana"/>
              </a:rPr>
              <a:t>Ventiladores traseiros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devem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direcionar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ar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-10" dirty="0">
                <a:latin typeface="Verdana"/>
                <a:cs typeface="Verdana"/>
              </a:rPr>
              <a:t> fora</a:t>
            </a:r>
            <a:r>
              <a:rPr sz="1800" spc="6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gabinete,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ventiladores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dianteiros devem </a:t>
            </a:r>
            <a:r>
              <a:rPr sz="1800" dirty="0">
                <a:latin typeface="Verdana"/>
                <a:cs typeface="Verdana"/>
              </a:rPr>
              <a:t> direcionar o </a:t>
            </a:r>
            <a:r>
              <a:rPr sz="1800" spc="-5" dirty="0">
                <a:latin typeface="Verdana"/>
                <a:cs typeface="Verdana"/>
              </a:rPr>
              <a:t>ar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dentro.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1820" y="1196339"/>
            <a:ext cx="5792724" cy="38450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6342"/>
            <a:ext cx="33261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Discos</a:t>
            </a:r>
            <a:r>
              <a:rPr spc="-30" dirty="0"/>
              <a:t> </a:t>
            </a:r>
            <a:r>
              <a:rPr spc="-5" dirty="0"/>
              <a:t>e</a:t>
            </a:r>
            <a:r>
              <a:rPr spc="-40" dirty="0"/>
              <a:t> </a:t>
            </a:r>
            <a:r>
              <a:rPr spc="-5" dirty="0"/>
              <a:t>RAID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742" y="1161669"/>
            <a:ext cx="8074659" cy="57467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585"/>
              </a:spcBef>
              <a:buChar char="•"/>
              <a:tabLst>
                <a:tab pos="240665" algn="l"/>
                <a:tab pos="241300" algn="l"/>
                <a:tab pos="949325" algn="l"/>
                <a:tab pos="2292350" algn="l"/>
                <a:tab pos="2703830" algn="l"/>
                <a:tab pos="3509010" algn="l"/>
                <a:tab pos="3778885" algn="l"/>
                <a:tab pos="4994910" algn="l"/>
                <a:tab pos="5264785" algn="l"/>
                <a:tab pos="6197600" algn="l"/>
                <a:tab pos="7089775" algn="l"/>
              </a:tabLst>
            </a:pP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Após	a </a:t>
            </a:r>
            <a:r>
              <a:rPr sz="2000" spc="-114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ati</a:t>
            </a:r>
            <a:r>
              <a:rPr sz="2000" spc="-10" dirty="0">
                <a:solidFill>
                  <a:srgbClr val="00498E"/>
                </a:solidFill>
                <a:latin typeface="Arial MT"/>
                <a:cs typeface="Arial MT"/>
              </a:rPr>
              <a:t>v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ç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ão	do	RAI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D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,	é	h</a:t>
            </a:r>
            <a:r>
              <a:rPr sz="2000" spc="-10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bilitado	o	</a:t>
            </a:r>
            <a:r>
              <a:rPr sz="2000" spc="-10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cesso	a </a:t>
            </a:r>
            <a:r>
              <a:rPr sz="2000" spc="-114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uma	in</a:t>
            </a:r>
            <a:r>
              <a:rPr sz="2000" spc="-20" dirty="0">
                <a:solidFill>
                  <a:srgbClr val="00498E"/>
                </a:solidFill>
                <a:latin typeface="Arial MT"/>
                <a:cs typeface="Arial MT"/>
              </a:rPr>
              <a:t>t</a:t>
            </a:r>
            <a:r>
              <a:rPr sz="2000" spc="-10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rf</a:t>
            </a:r>
            <a:r>
              <a:rPr sz="2000" spc="-10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ce  separada</a:t>
            </a:r>
            <a:r>
              <a:rPr sz="2000" spc="-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configuração,</a:t>
            </a:r>
            <a:r>
              <a:rPr sz="2000" spc="-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onde</a:t>
            </a:r>
            <a:r>
              <a:rPr sz="2000" spc="-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é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criado</a:t>
            </a:r>
            <a:r>
              <a:rPr sz="2000" spc="-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array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276" y="1859279"/>
            <a:ext cx="7848600" cy="4738116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10687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Boot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7314" y="1307084"/>
            <a:ext cx="8455025" cy="288353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6350" indent="-228600" algn="just">
              <a:lnSpc>
                <a:spcPct val="90000"/>
              </a:lnSpc>
              <a:spcBef>
                <a:spcPts val="43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Permite 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alteração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da sequência 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boot para que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seja efetuada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partir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um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leitor óptico, pendrive,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HD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externo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outras unidades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 até mesmo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através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rede</a:t>
            </a:r>
            <a:endParaRPr sz="2800">
              <a:latin typeface="Arial MT"/>
              <a:cs typeface="Arial MT"/>
            </a:endParaRPr>
          </a:p>
          <a:p>
            <a:pPr marL="241300" marR="5080" indent="-228600" algn="just">
              <a:lnSpc>
                <a:spcPct val="9000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Na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maioria das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placas está acessível através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do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menu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“boot”,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mas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também através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opções “1st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boot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device”,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“boot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order”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etc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10687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Boot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63" y="1098803"/>
            <a:ext cx="8115300" cy="5184648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50507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Boot</a:t>
            </a:r>
            <a:r>
              <a:rPr spc="-15" dirty="0"/>
              <a:t> </a:t>
            </a:r>
            <a:r>
              <a:rPr spc="-5" dirty="0"/>
              <a:t>–</a:t>
            </a:r>
            <a:r>
              <a:rPr spc="-15" dirty="0"/>
              <a:t> </a:t>
            </a:r>
            <a:r>
              <a:rPr spc="-5" dirty="0"/>
              <a:t>Outras Opções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0271" y="1144904"/>
            <a:ext cx="8360409" cy="301117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43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Quick Boot: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quando ativada,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faz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com que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POST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deixe 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executar algumas verificações, reduzindo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tempo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boot.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É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seguro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mantê-lo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desativado</a:t>
            </a:r>
            <a:endParaRPr sz="2800">
              <a:latin typeface="Arial MT"/>
              <a:cs typeface="Arial MT"/>
            </a:endParaRPr>
          </a:p>
          <a:p>
            <a:pPr marL="241300" marR="12065" indent="-228600" algn="just">
              <a:lnSpc>
                <a:spcPts val="3020"/>
              </a:lnSpc>
              <a:spcBef>
                <a:spcPts val="104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Full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Screen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Logo: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Permite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personalização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do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splash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gráfico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dos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fabricantes</a:t>
            </a:r>
            <a:endParaRPr sz="2800">
              <a:latin typeface="Arial MT"/>
              <a:cs typeface="Arial MT"/>
            </a:endParaRPr>
          </a:p>
          <a:p>
            <a:pPr marL="241300" marR="13970" indent="-228600" algn="just">
              <a:lnSpc>
                <a:spcPts val="3020"/>
              </a:lnSpc>
              <a:spcBef>
                <a:spcPts val="101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HDD Sequence SCSI/IDE First: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Em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placas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antigas,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distingue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entre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as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controladoras</a:t>
            </a:r>
            <a:r>
              <a:rPr sz="28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SCSI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IDE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2959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Overclocking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9427" y="1129665"/>
            <a:ext cx="8311515" cy="471551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marR="5080" indent="-228600" algn="just">
              <a:lnSpc>
                <a:spcPts val="2690"/>
              </a:lnSpc>
              <a:spcBef>
                <a:spcPts val="740"/>
              </a:spcBef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No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Setup, as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configurações de overclocking estão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relacionadas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à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frequência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operação</a:t>
            </a:r>
            <a:r>
              <a:rPr sz="2800" spc="77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tensão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processador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memória</a:t>
            </a:r>
            <a:endParaRPr sz="2800">
              <a:latin typeface="Arial MT"/>
              <a:cs typeface="Arial MT"/>
            </a:endParaRPr>
          </a:p>
          <a:p>
            <a:pPr marL="241300" marR="5080" indent="-228600" algn="just">
              <a:lnSpc>
                <a:spcPts val="269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Geralmente,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estão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disponíveis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dentro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seção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“CPU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PnP</a:t>
            </a:r>
            <a:r>
              <a:rPr sz="2800" spc="-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Setup”</a:t>
            </a:r>
            <a:endParaRPr sz="2800">
              <a:latin typeface="Arial MT"/>
              <a:cs typeface="Arial MT"/>
            </a:endParaRPr>
          </a:p>
          <a:p>
            <a:pPr marL="241300" marR="5080" indent="-228600" algn="just">
              <a:lnSpc>
                <a:spcPct val="80000"/>
              </a:lnSpc>
              <a:spcBef>
                <a:spcPts val="1030"/>
              </a:spcBef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Em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placas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Asus, elas estão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disponíveis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dentre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as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seções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“JumperFree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Configuration”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“CPU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Configuration”</a:t>
            </a:r>
            <a:endParaRPr sz="2800">
              <a:latin typeface="Arial MT"/>
              <a:cs typeface="Arial MT"/>
            </a:endParaRPr>
          </a:p>
          <a:p>
            <a:pPr marL="241300" marR="7620" indent="-228600" algn="just">
              <a:lnSpc>
                <a:spcPts val="2690"/>
              </a:lnSpc>
              <a:spcBef>
                <a:spcPts val="969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Nas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placas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DFI,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estão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dentro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seção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“Genie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BIOS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Settings”</a:t>
            </a:r>
            <a:endParaRPr sz="2800">
              <a:latin typeface="Arial MT"/>
              <a:cs typeface="Arial MT"/>
            </a:endParaRPr>
          </a:p>
          <a:p>
            <a:pPr marL="241300" marR="5080" indent="-228600" algn="just">
              <a:lnSpc>
                <a:spcPts val="2690"/>
              </a:lnSpc>
              <a:spcBef>
                <a:spcPts val="99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Nunca se deve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aumentar valores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para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overclock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acima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10%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74225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Overclock</a:t>
            </a:r>
            <a:r>
              <a:rPr spc="10" dirty="0"/>
              <a:t> </a:t>
            </a:r>
            <a:r>
              <a:rPr spc="-5" dirty="0"/>
              <a:t>–</a:t>
            </a:r>
            <a:r>
              <a:rPr dirty="0"/>
              <a:t> </a:t>
            </a:r>
            <a:r>
              <a:rPr spc="-5" dirty="0"/>
              <a:t>Opções</a:t>
            </a:r>
            <a:r>
              <a:rPr spc="10" dirty="0"/>
              <a:t> </a:t>
            </a:r>
            <a:r>
              <a:rPr spc="-5" dirty="0"/>
              <a:t>Importantes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6166" y="1264411"/>
            <a:ext cx="8195309" cy="412115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marR="5080" indent="-228600" algn="just">
              <a:lnSpc>
                <a:spcPct val="80000"/>
              </a:lnSpc>
              <a:spcBef>
                <a:spcPts val="76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AI 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Overclocking: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encontrada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placas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Asus, é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uma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espécie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“overclock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for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dummies”,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onde é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permitido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especificar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porcentagem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 overclock,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sendo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restante efetuado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pelo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próprio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BIOS</a:t>
            </a:r>
            <a:endParaRPr sz="2800">
              <a:latin typeface="Arial MT"/>
              <a:cs typeface="Arial MT"/>
            </a:endParaRPr>
          </a:p>
          <a:p>
            <a:pPr marL="241300" marR="6985" indent="-228600" algn="just">
              <a:lnSpc>
                <a:spcPct val="800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CPU</a:t>
            </a:r>
            <a:r>
              <a:rPr sz="2800" b="1" spc="30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Clock</a:t>
            </a:r>
            <a:r>
              <a:rPr sz="2800" b="1" spc="32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(ou</a:t>
            </a:r>
            <a:r>
              <a:rPr sz="2800" b="1" spc="31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Frequency):</a:t>
            </a:r>
            <a:r>
              <a:rPr sz="2800" b="1" spc="31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opção</a:t>
            </a:r>
            <a:r>
              <a:rPr sz="2800" spc="3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básica</a:t>
            </a:r>
            <a:r>
              <a:rPr sz="2800" spc="3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onde </a:t>
            </a:r>
            <a:r>
              <a:rPr sz="2800" spc="-7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é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possível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ajustar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frequência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FSB.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Nas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placas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atuais o multiplicador é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travado,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permitindo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apenas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aumento</a:t>
            </a:r>
            <a:r>
              <a:rPr sz="28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na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frequência</a:t>
            </a:r>
            <a:endParaRPr sz="2800">
              <a:latin typeface="Arial MT"/>
              <a:cs typeface="Arial MT"/>
            </a:endParaRPr>
          </a:p>
          <a:p>
            <a:pPr marL="241300" marR="5715" indent="-228600" algn="just">
              <a:lnSpc>
                <a:spcPts val="2690"/>
              </a:lnSpc>
              <a:spcBef>
                <a:spcPts val="98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exemplo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seguir exibe 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frequência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“real”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do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FSB,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desconsiderando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quantidade</a:t>
            </a:r>
            <a:r>
              <a:rPr sz="2800" spc="78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instruções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por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ciclo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clock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74225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Overclock</a:t>
            </a:r>
            <a:r>
              <a:rPr spc="10" dirty="0"/>
              <a:t> </a:t>
            </a:r>
            <a:r>
              <a:rPr spc="-5" dirty="0"/>
              <a:t>–</a:t>
            </a:r>
            <a:r>
              <a:rPr dirty="0"/>
              <a:t> </a:t>
            </a:r>
            <a:r>
              <a:rPr spc="-5" dirty="0"/>
              <a:t>Opções</a:t>
            </a:r>
            <a:r>
              <a:rPr spc="10" dirty="0"/>
              <a:t> </a:t>
            </a:r>
            <a:r>
              <a:rPr spc="-5" dirty="0"/>
              <a:t>Importantes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563" y="1267967"/>
            <a:ext cx="7757159" cy="542544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74225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Overclock</a:t>
            </a:r>
            <a:r>
              <a:rPr spc="10" dirty="0"/>
              <a:t> </a:t>
            </a:r>
            <a:r>
              <a:rPr spc="-5" dirty="0"/>
              <a:t>–</a:t>
            </a:r>
            <a:r>
              <a:rPr dirty="0"/>
              <a:t> </a:t>
            </a:r>
            <a:r>
              <a:rPr spc="-5" dirty="0"/>
              <a:t>Opções</a:t>
            </a:r>
            <a:r>
              <a:rPr spc="10" dirty="0"/>
              <a:t> </a:t>
            </a:r>
            <a:r>
              <a:rPr spc="-5" dirty="0"/>
              <a:t>Importantes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0763" y="1264411"/>
            <a:ext cx="8371840" cy="412115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marR="6350" indent="-228600" algn="just">
              <a:lnSpc>
                <a:spcPts val="2690"/>
              </a:lnSpc>
              <a:spcBef>
                <a:spcPts val="74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CPU 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Multiplier: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permite especificar 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multiplicador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clock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(que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permite chegar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à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frequência interna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processador)</a:t>
            </a:r>
            <a:endParaRPr sz="2800">
              <a:latin typeface="Arial MT"/>
              <a:cs typeface="Arial MT"/>
            </a:endParaRPr>
          </a:p>
          <a:p>
            <a:pPr marL="241300" marR="5080" indent="-228600" algn="just">
              <a:lnSpc>
                <a:spcPct val="80000"/>
              </a:lnSpc>
              <a:spcBef>
                <a:spcPts val="101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CPU Vcore </a:t>
            </a:r>
            <a:r>
              <a:rPr sz="2800" b="1" spc="-30" dirty="0">
                <a:solidFill>
                  <a:srgbClr val="00498E"/>
                </a:solidFill>
                <a:latin typeface="Arial"/>
                <a:cs typeface="Arial"/>
              </a:rPr>
              <a:t>Voltage: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permite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ajustar 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tensão de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operação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do 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processador.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aumento</a:t>
            </a:r>
            <a:r>
              <a:rPr sz="2800" spc="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0,5 ou 1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V</a:t>
            </a:r>
            <a:r>
              <a:rPr sz="2800" spc="7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permite</a:t>
            </a:r>
            <a:r>
              <a:rPr sz="2800" spc="7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que</a:t>
            </a:r>
            <a:r>
              <a:rPr sz="2800" spc="7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spc="7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processador</a:t>
            </a:r>
            <a:r>
              <a:rPr sz="2800" spc="7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trabalhe</a:t>
            </a:r>
            <a:r>
              <a:rPr sz="2800" spc="7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7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forma </a:t>
            </a:r>
            <a:r>
              <a:rPr sz="2800" spc="-7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segura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frequências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mais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altas,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porém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com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maior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temperatura</a:t>
            </a:r>
            <a:endParaRPr sz="2800">
              <a:latin typeface="Arial MT"/>
              <a:cs typeface="Arial MT"/>
            </a:endParaRPr>
          </a:p>
          <a:p>
            <a:pPr marL="241300" marR="5080" indent="-228600" algn="just">
              <a:lnSpc>
                <a:spcPts val="2690"/>
              </a:lnSpc>
              <a:spcBef>
                <a:spcPts val="98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FSB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Spread</a:t>
            </a:r>
            <a:r>
              <a:rPr sz="2800" b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Spectrum:</a:t>
            </a:r>
            <a:r>
              <a:rPr sz="2800" b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destina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reduzir</a:t>
            </a:r>
            <a:r>
              <a:rPr sz="2800" spc="77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nível de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interferência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eletromagnética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emitida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pelo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PC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74225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Overclock</a:t>
            </a:r>
            <a:r>
              <a:rPr spc="10" dirty="0"/>
              <a:t> </a:t>
            </a:r>
            <a:r>
              <a:rPr spc="-5" dirty="0"/>
              <a:t>–</a:t>
            </a:r>
            <a:r>
              <a:rPr dirty="0"/>
              <a:t> </a:t>
            </a:r>
            <a:r>
              <a:rPr spc="-5" dirty="0"/>
              <a:t>Opções</a:t>
            </a:r>
            <a:r>
              <a:rPr spc="10" dirty="0"/>
              <a:t> </a:t>
            </a:r>
            <a:r>
              <a:rPr spc="-5" dirty="0"/>
              <a:t>Importantes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9427" y="1307084"/>
            <a:ext cx="8599170" cy="403542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6985" indent="-228600" algn="just">
              <a:lnSpc>
                <a:spcPct val="90000"/>
              </a:lnSpc>
              <a:spcBef>
                <a:spcPts val="43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15" dirty="0">
                <a:solidFill>
                  <a:srgbClr val="00498E"/>
                </a:solidFill>
                <a:latin typeface="Arial"/>
                <a:cs typeface="Arial"/>
              </a:rPr>
              <a:t>HyperTransport</a:t>
            </a:r>
            <a:r>
              <a:rPr sz="2800" b="1" spc="-1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Frequency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: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determina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multiplicador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clock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para o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FSB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placas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mais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antigas</a:t>
            </a:r>
            <a:endParaRPr sz="2800">
              <a:latin typeface="Arial MT"/>
              <a:cs typeface="Arial MT"/>
            </a:endParaRPr>
          </a:p>
          <a:p>
            <a:pPr marL="241300" marR="5080" indent="-228600" algn="just">
              <a:lnSpc>
                <a:spcPct val="900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PCI Express 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Clock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: bem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como o HT </a:t>
            </a:r>
            <a:r>
              <a:rPr sz="2800" spc="-20" dirty="0">
                <a:solidFill>
                  <a:srgbClr val="00498E"/>
                </a:solidFill>
                <a:latin typeface="Arial MT"/>
                <a:cs typeface="Arial MT"/>
              </a:rPr>
              <a:t>Frequency,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é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extremamente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sensível a aumento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 frequência, no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máximo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10 ou 15%. Aumentos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superiores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isto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podem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diminuir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vida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útil,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gerar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problemas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detecção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 até mesmo 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não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execução do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processo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boot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(nestes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casos,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deve-se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limpar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as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configurações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CMOS)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19977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Mem</a:t>
            </a:r>
            <a:r>
              <a:rPr spc="-20" dirty="0"/>
              <a:t>ó</a:t>
            </a:r>
            <a:r>
              <a:rPr spc="-5" dirty="0"/>
              <a:t>ria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1607" y="1151585"/>
            <a:ext cx="8442960" cy="378015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434"/>
              </a:spcBef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00498E"/>
                </a:solidFill>
                <a:latin typeface="Arial MT"/>
                <a:cs typeface="Arial MT"/>
              </a:rPr>
              <a:t>Todas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memórias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atuais possuem 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chip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ESPD,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que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armazena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configurações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indicadas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pelo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fabricante,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tais como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frequência do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módulo 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os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tempos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acesso</a:t>
            </a:r>
            <a:endParaRPr sz="2800">
              <a:latin typeface="Arial MT"/>
              <a:cs typeface="Arial MT"/>
            </a:endParaRPr>
          </a:p>
          <a:p>
            <a:pPr marL="241300" marR="8255" indent="-228600" algn="just">
              <a:lnSpc>
                <a:spcPts val="3030"/>
              </a:lnSpc>
              <a:spcBef>
                <a:spcPts val="103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Alguns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fabricantes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oferecem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várias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opções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relacionadas</a:t>
            </a:r>
            <a:r>
              <a:rPr sz="28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à memória</a:t>
            </a:r>
            <a:endParaRPr sz="2800">
              <a:latin typeface="Arial MT"/>
              <a:cs typeface="Arial MT"/>
            </a:endParaRPr>
          </a:p>
          <a:p>
            <a:pPr marL="241300" marR="8255" indent="-228600" algn="just">
              <a:lnSpc>
                <a:spcPct val="90000"/>
              </a:lnSpc>
              <a:spcBef>
                <a:spcPts val="95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Por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padrão,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configurações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são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detectadas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automaticamente,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mas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alterá-las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manualmente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pode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melhorar</a:t>
            </a:r>
            <a:r>
              <a:rPr sz="2800" spc="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desempenho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283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Mol</a:t>
            </a:r>
            <a:r>
              <a:rPr sz="3600" dirty="0">
                <a:solidFill>
                  <a:srgbClr val="000000"/>
                </a:solidFill>
              </a:rPr>
              <a:t>d</a:t>
            </a:r>
            <a:r>
              <a:rPr sz="3600" spc="-5" dirty="0">
                <a:solidFill>
                  <a:srgbClr val="000000"/>
                </a:solidFill>
              </a:rPr>
              <a:t>ura</a:t>
            </a:r>
            <a:r>
              <a:rPr sz="3600" dirty="0">
                <a:solidFill>
                  <a:srgbClr val="000000"/>
                </a:solidFill>
              </a:rPr>
              <a:t> </a:t>
            </a:r>
            <a:r>
              <a:rPr sz="3600" spc="-15" dirty="0">
                <a:solidFill>
                  <a:srgbClr val="000000"/>
                </a:solidFill>
              </a:rPr>
              <a:t>t</a:t>
            </a:r>
            <a:r>
              <a:rPr sz="3600" spc="-5" dirty="0">
                <a:solidFill>
                  <a:srgbClr val="000000"/>
                </a:solidFill>
              </a:rPr>
              <a:t>rase</a:t>
            </a:r>
            <a:r>
              <a:rPr sz="3600" dirty="0">
                <a:solidFill>
                  <a:srgbClr val="000000"/>
                </a:solidFill>
              </a:rPr>
              <a:t>i</a:t>
            </a:r>
            <a:r>
              <a:rPr sz="3600" spc="-5" dirty="0">
                <a:solidFill>
                  <a:srgbClr val="000000"/>
                </a:solidFill>
              </a:rPr>
              <a:t>ra</a:t>
            </a:r>
            <a:r>
              <a:rPr sz="3600" spc="-220" dirty="0">
                <a:solidFill>
                  <a:srgbClr val="000000"/>
                </a:solidFill>
              </a:rPr>
              <a:t> </a:t>
            </a:r>
            <a:r>
              <a:rPr sz="3600" spc="-270" dirty="0">
                <a:solidFill>
                  <a:srgbClr val="000000"/>
                </a:solidFill>
              </a:rPr>
              <a:t>A</a:t>
            </a:r>
            <a:r>
              <a:rPr sz="3600" dirty="0">
                <a:solidFill>
                  <a:srgbClr val="000000"/>
                </a:solidFill>
              </a:rPr>
              <a:t>TX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08559" y="936752"/>
            <a:ext cx="2520315" cy="5146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40" dirty="0">
                <a:latin typeface="Verdana"/>
                <a:cs typeface="Verdana"/>
              </a:rPr>
              <a:t>Talvez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seja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preciso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instalar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spc="-10" dirty="0">
                <a:latin typeface="Verdana"/>
                <a:cs typeface="Verdana"/>
              </a:rPr>
              <a:t>moldura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ATX </a:t>
            </a:r>
            <a:r>
              <a:rPr sz="1600" spc="-3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spc="54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pode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eventualmente </a:t>
            </a:r>
            <a:r>
              <a:rPr sz="1600" spc="-5" dirty="0">
                <a:latin typeface="Verdana"/>
                <a:cs typeface="Verdana"/>
              </a:rPr>
              <a:t> acompanhar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sua</a:t>
            </a:r>
            <a:r>
              <a:rPr sz="1600" spc="-5" dirty="0">
                <a:latin typeface="Verdana"/>
                <a:cs typeface="Verdana"/>
              </a:rPr>
              <a:t> placa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CPU.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Todos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os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gabientes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já </a:t>
            </a:r>
            <a:r>
              <a:rPr sz="1600" spc="-10" dirty="0">
                <a:latin typeface="Verdana"/>
                <a:cs typeface="Verdana"/>
              </a:rPr>
              <a:t>possuem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uma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moldura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fixa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disposição</a:t>
            </a:r>
            <a:r>
              <a:rPr sz="1600" spc="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mostrada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lado.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Entretanto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quando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uma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CPU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tem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uma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disposição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 </a:t>
            </a:r>
            <a:r>
              <a:rPr sz="1600" spc="-5" dirty="0">
                <a:latin typeface="Verdana"/>
                <a:cs typeface="Verdana"/>
              </a:rPr>
              <a:t> conectores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diferente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padrão,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deve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vir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acompanhada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 </a:t>
            </a:r>
            <a:r>
              <a:rPr sz="1600" spc="-10" dirty="0">
                <a:latin typeface="Verdana"/>
                <a:cs typeface="Verdana"/>
              </a:rPr>
              <a:t>uma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moldura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própria.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Você 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deve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então </a:t>
            </a:r>
            <a:r>
              <a:rPr sz="1600" spc="-10" dirty="0">
                <a:latin typeface="Verdana"/>
                <a:cs typeface="Verdana"/>
              </a:rPr>
              <a:t>retirar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moldura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original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do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gabiente</a:t>
            </a:r>
            <a:r>
              <a:rPr sz="1600" spc="1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</a:t>
            </a:r>
            <a:r>
              <a:rPr sz="1600" spc="10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instalar</a:t>
            </a:r>
            <a:r>
              <a:rPr sz="1600" spc="1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acompanha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sua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mãe.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3448" y="905255"/>
            <a:ext cx="5689092" cy="4634484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14960"/>
            <a:ext cx="44024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Memória</a:t>
            </a:r>
            <a:r>
              <a:rPr spc="10" dirty="0"/>
              <a:t> </a:t>
            </a:r>
            <a:r>
              <a:rPr spc="-5" dirty="0"/>
              <a:t>-</a:t>
            </a:r>
            <a:r>
              <a:rPr spc="-30" dirty="0"/>
              <a:t> </a:t>
            </a:r>
            <a:r>
              <a:rPr spc="-5" dirty="0"/>
              <a:t>Memtest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1607" y="1320799"/>
            <a:ext cx="8455025" cy="377952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6985" indent="-228600" algn="just">
              <a:lnSpc>
                <a:spcPct val="90000"/>
              </a:lnSpc>
              <a:spcBef>
                <a:spcPts val="43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Após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as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alterações,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é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recomendável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executar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verificação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completa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do memtest, para verificar 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estabilidade do micro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(pode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encontrar problemas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que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ocorrem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determinadas</a:t>
            </a:r>
            <a:r>
              <a:rPr sz="2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circunstâncias)</a:t>
            </a:r>
            <a:endParaRPr sz="2800">
              <a:latin typeface="Arial MT"/>
              <a:cs typeface="Arial MT"/>
            </a:endParaRPr>
          </a:p>
          <a:p>
            <a:pPr marL="241300" marR="10160" indent="-228600" algn="just">
              <a:lnSpc>
                <a:spcPts val="3020"/>
              </a:lnSpc>
              <a:spcBef>
                <a:spcPts val="1045"/>
              </a:spcBef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Ao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efetuar overclock,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identifica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problemas similares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um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módulo</a:t>
            </a:r>
            <a:r>
              <a:rPr sz="2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defeituoso</a:t>
            </a:r>
            <a:endParaRPr sz="2800">
              <a:latin typeface="Arial MT"/>
              <a:cs typeface="Arial MT"/>
            </a:endParaRPr>
          </a:p>
          <a:p>
            <a:pPr marL="241300" marR="5080" indent="-228600" algn="just">
              <a:lnSpc>
                <a:spcPts val="3020"/>
              </a:lnSpc>
              <a:spcBef>
                <a:spcPts val="102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Caso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sejam apontadas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falhas pelo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memtest, deve-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se apenas restaurar as configurações originais do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Setup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19977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Mem</a:t>
            </a:r>
            <a:r>
              <a:rPr spc="-20" dirty="0"/>
              <a:t>ó</a:t>
            </a:r>
            <a:r>
              <a:rPr spc="-5" dirty="0"/>
              <a:t>ria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868" y="1196339"/>
            <a:ext cx="8317992" cy="5401056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42056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Memória</a:t>
            </a:r>
            <a:r>
              <a:rPr spc="10" dirty="0"/>
              <a:t> </a:t>
            </a:r>
            <a:r>
              <a:rPr spc="-5" dirty="0"/>
              <a:t>-</a:t>
            </a:r>
            <a:r>
              <a:rPr spc="-35" dirty="0"/>
              <a:t> </a:t>
            </a:r>
            <a:r>
              <a:rPr spc="-5" dirty="0"/>
              <a:t>Opções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0725" y="1314703"/>
            <a:ext cx="8290559" cy="413956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9235" algn="just">
              <a:lnSpc>
                <a:spcPct val="90000"/>
              </a:lnSpc>
              <a:spcBef>
                <a:spcPts val="38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Memclock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Mode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498E"/>
                </a:solidFill>
                <a:latin typeface="Arial"/>
                <a:cs typeface="Arial"/>
              </a:rPr>
              <a:t>(Timing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 Mode):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geralmente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vem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 configurado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com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 valor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“SPD”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ou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“Auto”,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 que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faz com 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que o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BIOS identifique automaticamente as configurações 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memória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(padrão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fábrica).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Normalmente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altera-se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configuração</a:t>
            </a:r>
            <a:r>
              <a:rPr sz="24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“Manual”</a:t>
            </a:r>
            <a:r>
              <a:rPr sz="24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ajustes</a:t>
            </a:r>
            <a:endParaRPr sz="2400">
              <a:latin typeface="Arial MT"/>
              <a:cs typeface="Arial MT"/>
            </a:endParaRPr>
          </a:p>
          <a:p>
            <a:pPr marL="241300" marR="5080" indent="-229235" algn="just">
              <a:lnSpc>
                <a:spcPct val="90000"/>
              </a:lnSpc>
              <a:spcBef>
                <a:spcPts val="100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Memclock </a:t>
            </a:r>
            <a:r>
              <a:rPr sz="2400" b="1" spc="-30" dirty="0">
                <a:solidFill>
                  <a:srgbClr val="00498E"/>
                </a:solidFill>
                <a:latin typeface="Arial"/>
                <a:cs typeface="Arial"/>
              </a:rPr>
              <a:t>Value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(</a:t>
            </a:r>
            <a:r>
              <a:rPr sz="2400" b="1" i="1" spc="-5" dirty="0">
                <a:solidFill>
                  <a:srgbClr val="00498E"/>
                </a:solidFill>
                <a:latin typeface="Arial"/>
                <a:cs typeface="Arial"/>
              </a:rPr>
              <a:t>Memclock Index </a:t>
            </a:r>
            <a:r>
              <a:rPr sz="2400" b="1" i="1" spc="-20" dirty="0">
                <a:solidFill>
                  <a:srgbClr val="00498E"/>
                </a:solidFill>
                <a:latin typeface="Arial"/>
                <a:cs typeface="Arial"/>
              </a:rPr>
              <a:t>Value</a:t>
            </a:r>
            <a:r>
              <a:rPr sz="2400" b="1" spc="-20" dirty="0">
                <a:solidFill>
                  <a:srgbClr val="00498E"/>
                </a:solidFill>
                <a:latin typeface="Arial"/>
                <a:cs typeface="Arial"/>
              </a:rPr>
              <a:t>, </a:t>
            </a:r>
            <a:r>
              <a:rPr sz="2400" b="1" i="1" dirty="0">
                <a:solidFill>
                  <a:srgbClr val="00498E"/>
                </a:solidFill>
                <a:latin typeface="Arial"/>
                <a:cs typeface="Arial"/>
              </a:rPr>
              <a:t>DRAM Speed </a:t>
            </a:r>
            <a:r>
              <a:rPr sz="2400" b="1" i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ou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00498E"/>
                </a:solidFill>
                <a:latin typeface="Arial"/>
                <a:cs typeface="Arial"/>
              </a:rPr>
              <a:t>DRAM </a:t>
            </a:r>
            <a:r>
              <a:rPr sz="2400" b="1" i="1" spc="-5" dirty="0">
                <a:solidFill>
                  <a:srgbClr val="00498E"/>
                </a:solidFill>
                <a:latin typeface="Arial"/>
                <a:cs typeface="Arial"/>
              </a:rPr>
              <a:t>Frequency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):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permite o ajuste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das</a:t>
            </a:r>
            <a:r>
              <a:rPr sz="2400" spc="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frequências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 memória. Deve-se levar em consideração o número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instruções por ciclo de clock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para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tecnologia,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pois alguns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BIOS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utilizam o valor real da frequência. Pode-se também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reduzir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tempos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acesso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obter</a:t>
            </a:r>
            <a:r>
              <a:rPr sz="2400" spc="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um</a:t>
            </a:r>
            <a:r>
              <a:rPr sz="2400" spc="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ligeiro 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aumento de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desempenho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42056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Memória</a:t>
            </a:r>
            <a:r>
              <a:rPr spc="10" dirty="0"/>
              <a:t> </a:t>
            </a:r>
            <a:r>
              <a:rPr spc="-5" dirty="0"/>
              <a:t>-</a:t>
            </a:r>
            <a:r>
              <a:rPr spc="-35" dirty="0"/>
              <a:t> </a:t>
            </a:r>
            <a:r>
              <a:rPr spc="-5" dirty="0"/>
              <a:t>Opções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5323" y="1314703"/>
            <a:ext cx="8263255" cy="38106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6350" indent="-228600" algn="just">
              <a:lnSpc>
                <a:spcPct val="90000"/>
              </a:lnSpc>
              <a:spcBef>
                <a:spcPts val="38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Memory </a:t>
            </a:r>
            <a:r>
              <a:rPr sz="2400" b="1" spc="-25" dirty="0">
                <a:solidFill>
                  <a:srgbClr val="00498E"/>
                </a:solidFill>
                <a:latin typeface="Arial"/>
                <a:cs typeface="Arial"/>
              </a:rPr>
              <a:t>Voltage</a:t>
            </a:r>
            <a:r>
              <a:rPr sz="2400" b="1" spc="-2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(ou </a:t>
            </a:r>
            <a:r>
              <a:rPr sz="2400" i="1" spc="-5" dirty="0">
                <a:solidFill>
                  <a:srgbClr val="00498E"/>
                </a:solidFill>
                <a:latin typeface="Arial"/>
                <a:cs typeface="Arial"/>
              </a:rPr>
              <a:t>DDR </a:t>
            </a:r>
            <a:r>
              <a:rPr sz="2400" i="1" spc="-15" dirty="0">
                <a:solidFill>
                  <a:srgbClr val="00498E"/>
                </a:solidFill>
                <a:latin typeface="Arial"/>
                <a:cs typeface="Arial"/>
              </a:rPr>
              <a:t>Voltage</a:t>
            </a:r>
            <a:r>
              <a:rPr sz="2400" i="1" spc="63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00498E"/>
                </a:solidFill>
                <a:latin typeface="Arial"/>
                <a:cs typeface="Arial"/>
              </a:rPr>
              <a:t>Control):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Os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módulos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memória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DDR2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DDR3</a:t>
            </a:r>
            <a:r>
              <a:rPr sz="2400" spc="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utilizam,</a:t>
            </a:r>
            <a:r>
              <a:rPr sz="2400" spc="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respectivamente,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1.8V e </a:t>
            </a:r>
            <a:r>
              <a:rPr sz="2400" spc="-50" dirty="0">
                <a:solidFill>
                  <a:srgbClr val="00498E"/>
                </a:solidFill>
                <a:latin typeface="Arial MT"/>
                <a:cs typeface="Arial MT"/>
              </a:rPr>
              <a:t>1.5V.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Então, o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aumento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 tensão permite que o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módulo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seja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capaz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suportar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frequências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maiores. 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Lembre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sempre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que o aumento de tensão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causará uma 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maior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dissipação</a:t>
            </a:r>
            <a:r>
              <a:rPr sz="24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calor</a:t>
            </a:r>
            <a:endParaRPr sz="2400">
              <a:latin typeface="Arial MT"/>
              <a:cs typeface="Arial MT"/>
            </a:endParaRPr>
          </a:p>
          <a:p>
            <a:pPr marL="241300" marR="5080" indent="-228600" algn="just">
              <a:lnSpc>
                <a:spcPct val="900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CAS</a:t>
            </a:r>
            <a:r>
              <a:rPr sz="2400" b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Latency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(CL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ou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TCL):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é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principal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configuração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relacionada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tempo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acesso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memória,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que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determina o número de ciclos necessários para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iniciar </a:t>
            </a:r>
            <a:r>
              <a:rPr sz="2400" spc="-15" dirty="0">
                <a:solidFill>
                  <a:srgbClr val="00498E"/>
                </a:solidFill>
                <a:latin typeface="Arial MT"/>
                <a:cs typeface="Arial MT"/>
              </a:rPr>
              <a:t>um 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burst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 leituras. Então, quanto menor o valor do CAS,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maior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será o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desempenho</a:t>
            </a:r>
            <a:r>
              <a:rPr sz="24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memória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42056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Memória</a:t>
            </a:r>
            <a:r>
              <a:rPr spc="10" dirty="0"/>
              <a:t> </a:t>
            </a:r>
            <a:r>
              <a:rPr spc="-5" dirty="0"/>
              <a:t>-</a:t>
            </a:r>
            <a:r>
              <a:rPr spc="-35" dirty="0"/>
              <a:t> </a:t>
            </a:r>
            <a:r>
              <a:rPr spc="-5" dirty="0"/>
              <a:t>Opções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3987" y="1047749"/>
            <a:ext cx="8422005" cy="425386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marR="7620" indent="-228600" algn="just">
              <a:lnSpc>
                <a:spcPts val="2690"/>
              </a:lnSpc>
              <a:spcBef>
                <a:spcPts val="74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80" dirty="0">
                <a:solidFill>
                  <a:srgbClr val="00498E"/>
                </a:solidFill>
                <a:latin typeface="Arial"/>
                <a:cs typeface="Arial"/>
              </a:rPr>
              <a:t>TRCP,</a:t>
            </a:r>
            <a:r>
              <a:rPr sz="2800" b="1" spc="-7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TRP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e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TRAS: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Permite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alterar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demais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tempos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 acesso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uma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memória (Ex.: DDR2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4-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4-4-12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indica</a:t>
            </a:r>
            <a:r>
              <a:rPr sz="2800" spc="-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TCL</a:t>
            </a:r>
            <a:r>
              <a:rPr sz="2800" spc="-9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4,</a:t>
            </a:r>
            <a:r>
              <a:rPr sz="2800" spc="-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TRCP</a:t>
            </a:r>
            <a:r>
              <a:rPr sz="2800" spc="-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4,</a:t>
            </a:r>
            <a:r>
              <a:rPr sz="2800" spc="-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TRP</a:t>
            </a:r>
            <a:r>
              <a:rPr sz="2800" spc="-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4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800" spc="-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TRAS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12).</a:t>
            </a:r>
            <a:endParaRPr sz="2800">
              <a:latin typeface="Arial MT"/>
              <a:cs typeface="Arial MT"/>
            </a:endParaRPr>
          </a:p>
          <a:p>
            <a:pPr marL="698500" marR="5080" lvl="1" indent="-228600" algn="just">
              <a:lnSpc>
                <a:spcPct val="80000"/>
              </a:lnSpc>
              <a:spcBef>
                <a:spcPts val="530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O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TRCP indica o tempo de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espera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entre o RAS e CAS.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Sendo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assim,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 memória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exemplo demora 8 ciclos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iniciar</a:t>
            </a:r>
            <a:r>
              <a:rPr sz="24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transferência</a:t>
            </a:r>
            <a:endParaRPr sz="2400">
              <a:latin typeface="Arial MT"/>
              <a:cs typeface="Arial MT"/>
            </a:endParaRPr>
          </a:p>
          <a:p>
            <a:pPr marL="698500" lvl="1" indent="-228600" algn="just">
              <a:lnSpc>
                <a:spcPts val="2520"/>
              </a:lnSpc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 TRP</a:t>
            </a:r>
            <a:r>
              <a:rPr sz="2400" spc="-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é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mais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um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tempo de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espera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adicionado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quando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endParaRPr sz="2400">
              <a:latin typeface="Arial MT"/>
              <a:cs typeface="Arial MT"/>
            </a:endParaRPr>
          </a:p>
          <a:p>
            <a:pPr marL="698500" algn="just">
              <a:lnSpc>
                <a:spcPts val="2555"/>
              </a:lnSpc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controlador</a:t>
            </a:r>
            <a:r>
              <a:rPr sz="24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precisa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mudar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linha</a:t>
            </a:r>
            <a:r>
              <a:rPr sz="24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ativa</a:t>
            </a:r>
            <a:endParaRPr sz="2400">
              <a:latin typeface="Arial MT"/>
              <a:cs typeface="Arial MT"/>
            </a:endParaRPr>
          </a:p>
          <a:p>
            <a:pPr marL="698500" marR="6350" lvl="1" indent="-228600" algn="just">
              <a:lnSpc>
                <a:spcPct val="80000"/>
              </a:lnSpc>
              <a:spcBef>
                <a:spcPts val="540"/>
              </a:spcBef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Já o TRAS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geralmente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refere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ao tempo necessário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400" spc="6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efetuar</a:t>
            </a:r>
            <a:r>
              <a:rPr sz="2400" spc="6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spc="6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leitura</a:t>
            </a:r>
            <a:r>
              <a:rPr sz="2400" spc="6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completa</a:t>
            </a:r>
            <a:r>
              <a:rPr sz="2400" spc="6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(o</a:t>
            </a:r>
            <a:r>
              <a:rPr sz="2400" spc="6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interessante</a:t>
            </a:r>
            <a:r>
              <a:rPr sz="2400" spc="6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é</a:t>
            </a:r>
            <a:r>
              <a:rPr sz="2400" spc="6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que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diminuir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esse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tempo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diminui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também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400" spc="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desempenho,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pois faz com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que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página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seja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fechada antes que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o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burst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seja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concluído)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42056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Memória</a:t>
            </a:r>
            <a:r>
              <a:rPr spc="10" dirty="0"/>
              <a:t> </a:t>
            </a:r>
            <a:r>
              <a:rPr spc="-5" dirty="0"/>
              <a:t>-</a:t>
            </a:r>
            <a:r>
              <a:rPr spc="-35" dirty="0"/>
              <a:t> </a:t>
            </a:r>
            <a:r>
              <a:rPr spc="-5" dirty="0"/>
              <a:t>Opções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4959" y="1173606"/>
            <a:ext cx="8287384" cy="441960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9235" algn="just">
              <a:lnSpc>
                <a:spcPct val="90000"/>
              </a:lnSpc>
              <a:spcBef>
                <a:spcPts val="43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CPC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(Ou </a:t>
            </a:r>
            <a:r>
              <a:rPr sz="2800" i="1" spc="-5" dirty="0">
                <a:solidFill>
                  <a:srgbClr val="00498E"/>
                </a:solidFill>
                <a:latin typeface="Arial"/>
                <a:cs typeface="Arial"/>
              </a:rPr>
              <a:t>1T/2T Memory </a:t>
            </a:r>
            <a:r>
              <a:rPr sz="2800" i="1" dirty="0">
                <a:solidFill>
                  <a:srgbClr val="00498E"/>
                </a:solidFill>
                <a:latin typeface="Arial"/>
                <a:cs typeface="Arial"/>
              </a:rPr>
              <a:t>Timing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)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: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é um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tempo de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espera adicional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aplicado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quando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controlador de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memória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alterna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entre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endereços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diferentes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chips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módulo.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Usar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opção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1T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resulta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em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melhor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desempenho</a:t>
            </a:r>
            <a:endParaRPr sz="2800">
              <a:latin typeface="Arial MT"/>
              <a:cs typeface="Arial MT"/>
            </a:endParaRPr>
          </a:p>
          <a:p>
            <a:pPr marL="241300" marR="5080" indent="-229235" algn="just">
              <a:lnSpc>
                <a:spcPct val="90000"/>
              </a:lnSpc>
              <a:spcBef>
                <a:spcPts val="994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DRAM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ECC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Enable: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Quando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presente,</a:t>
            </a:r>
            <a:r>
              <a:rPr sz="2800" spc="78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esta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opção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indica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micro tem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algum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módulo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com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suporte a ECC,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que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consiste em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um bit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adicional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para</a:t>
            </a:r>
            <a:r>
              <a:rPr sz="2800" spc="4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cada</a:t>
            </a:r>
            <a:r>
              <a:rPr sz="2800" spc="459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byte</a:t>
            </a:r>
            <a:r>
              <a:rPr sz="2800" spc="4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459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dados</a:t>
            </a:r>
            <a:r>
              <a:rPr sz="2800" spc="4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800" spc="459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corrigir</a:t>
            </a:r>
            <a:r>
              <a:rPr sz="2800" spc="4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800" spc="4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verificar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dados.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Somente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deve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ser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habilitado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memórias</a:t>
            </a:r>
            <a:r>
              <a:rPr sz="28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que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suportam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esta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tecnologia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42056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Memória</a:t>
            </a:r>
            <a:r>
              <a:rPr spc="10" dirty="0"/>
              <a:t> </a:t>
            </a:r>
            <a:r>
              <a:rPr spc="-5" dirty="0"/>
              <a:t>-</a:t>
            </a:r>
            <a:r>
              <a:rPr spc="-35" dirty="0"/>
              <a:t> </a:t>
            </a:r>
            <a:r>
              <a:rPr spc="-5" dirty="0"/>
              <a:t>Opções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9882" y="1307084"/>
            <a:ext cx="8359140" cy="352488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43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Memory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Hole 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Remapping,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Memory Hoistin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(Ou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DRAM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Over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4G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Remapping):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Ao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usar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4G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memória ou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mais,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grande trecho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memória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entre 3 e 4G é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perdida.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sistemas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32 bits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esse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é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limite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memória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suportado.</a:t>
            </a:r>
            <a:r>
              <a:rPr sz="2800" spc="78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Em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sistemas</a:t>
            </a:r>
            <a:r>
              <a:rPr sz="2800" spc="50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49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64</a:t>
            </a:r>
            <a:r>
              <a:rPr sz="2800" spc="5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bits</a:t>
            </a:r>
            <a:r>
              <a:rPr sz="2800" spc="49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800" spc="5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processadores</a:t>
            </a:r>
            <a:r>
              <a:rPr sz="2800" spc="5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também</a:t>
            </a:r>
            <a:r>
              <a:rPr sz="2800" spc="50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endParaRPr sz="2800">
              <a:latin typeface="Arial MT"/>
              <a:cs typeface="Arial MT"/>
            </a:endParaRPr>
          </a:p>
          <a:p>
            <a:pPr marL="241300" marR="5080" algn="just">
              <a:lnSpc>
                <a:spcPts val="3020"/>
              </a:lnSpc>
              <a:spcBef>
                <a:spcPts val="50"/>
              </a:spcBef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64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bits,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pode-se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habilitar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esta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função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para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minimizar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perda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entre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intervalo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memória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citado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57289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Componentes</a:t>
            </a:r>
            <a:r>
              <a:rPr spc="-10" dirty="0"/>
              <a:t> </a:t>
            </a:r>
            <a:r>
              <a:rPr spc="-5" dirty="0"/>
              <a:t>Integrados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6166" y="1124838"/>
            <a:ext cx="8357234" cy="403542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430"/>
              </a:spcBef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alguns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casos,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devido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conflitos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de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identificação,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ou mesmo 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queima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dispositivos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“on-board”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é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necessário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desabilitar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alguns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dispositivos.</a:t>
            </a:r>
            <a:endParaRPr sz="2800">
              <a:latin typeface="Arial MT"/>
              <a:cs typeface="Arial MT"/>
            </a:endParaRPr>
          </a:p>
          <a:p>
            <a:pPr marL="241300" marR="5080" indent="-228600" algn="just">
              <a:lnSpc>
                <a:spcPct val="9000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00498E"/>
                </a:solidFill>
                <a:latin typeface="Arial MT"/>
                <a:cs typeface="Arial MT"/>
              </a:rPr>
              <a:t>Tais</a:t>
            </a:r>
            <a:r>
              <a:rPr sz="2800" spc="-7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componentes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podem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ser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desativados</a:t>
            </a:r>
            <a:r>
              <a:rPr sz="2800" spc="7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na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seção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“Onboard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Device Configuration”, “Features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Setup”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ou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“Integrated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Peripherals”.</a:t>
            </a:r>
            <a:r>
              <a:rPr sz="2800" spc="78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Algumas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opções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estão espalhadas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por outras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seções, como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“PCI/Plug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and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Play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Setup”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ou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“Advanced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&gt;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Chipset”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57289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Componentes</a:t>
            </a:r>
            <a:r>
              <a:rPr spc="-10" dirty="0"/>
              <a:t> </a:t>
            </a:r>
            <a:r>
              <a:rPr spc="-5" dirty="0"/>
              <a:t>Integrados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980" y="1146047"/>
            <a:ext cx="7075932" cy="5114544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57289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Componentes</a:t>
            </a:r>
            <a:r>
              <a:rPr spc="-10" dirty="0"/>
              <a:t> </a:t>
            </a:r>
            <a:r>
              <a:rPr spc="-5" dirty="0"/>
              <a:t>Integrados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0763" y="1307084"/>
            <a:ext cx="8384540" cy="326707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43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Pode-se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desabilitar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componentes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que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não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se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pretende </a:t>
            </a:r>
            <a:r>
              <a:rPr sz="2800" spc="-20" dirty="0">
                <a:solidFill>
                  <a:srgbClr val="00498E"/>
                </a:solidFill>
                <a:latin typeface="Arial MT"/>
                <a:cs typeface="Arial MT"/>
              </a:rPr>
              <a:t>utilizar,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ou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pretende-se 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substituir,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que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facilita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instalação 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drivers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 configuração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do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sistema.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Embora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conflitos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IRQ sejam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raros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hoje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800" spc="7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dia,</a:t>
            </a:r>
            <a:r>
              <a:rPr sz="2800" spc="7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desabilitar</a:t>
            </a:r>
            <a:r>
              <a:rPr sz="2800" spc="7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alguns</a:t>
            </a:r>
            <a:r>
              <a:rPr sz="2800" spc="7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componentes</a:t>
            </a:r>
            <a:r>
              <a:rPr sz="2800" spc="7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reduz</a:t>
            </a:r>
            <a:r>
              <a:rPr sz="2800" spc="7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possibilidade</a:t>
            </a:r>
            <a:r>
              <a:rPr sz="28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que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ocorram.</a:t>
            </a:r>
            <a:endParaRPr sz="2800">
              <a:latin typeface="Arial MT"/>
              <a:cs typeface="Arial MT"/>
            </a:endParaRPr>
          </a:p>
          <a:p>
            <a:pPr marL="241300" marR="7620" indent="-228600" algn="just">
              <a:lnSpc>
                <a:spcPts val="3020"/>
              </a:lnSpc>
              <a:spcBef>
                <a:spcPts val="104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Deve-se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verificar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se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há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algum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componente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desabilitado</a:t>
            </a:r>
            <a:r>
              <a:rPr sz="28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antes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constatar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defeito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5250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Instalando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a moldura</a:t>
            </a:r>
            <a:r>
              <a:rPr sz="3600" spc="-215" dirty="0">
                <a:solidFill>
                  <a:srgbClr val="000000"/>
                </a:solidFill>
              </a:rPr>
              <a:t> </a:t>
            </a:r>
            <a:r>
              <a:rPr sz="3600" spc="-90" dirty="0">
                <a:solidFill>
                  <a:srgbClr val="000000"/>
                </a:solidFill>
              </a:rPr>
              <a:t>ATX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977004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Muitas </a:t>
            </a:r>
            <a:r>
              <a:rPr sz="1800" spc="-10" dirty="0">
                <a:latin typeface="Verdana"/>
                <a:cs typeface="Verdana"/>
              </a:rPr>
              <a:t>vezes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10" dirty="0">
                <a:latin typeface="Verdana"/>
                <a:cs typeface="Verdana"/>
              </a:rPr>
              <a:t> moldura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ATX</a:t>
            </a:r>
            <a:r>
              <a:rPr sz="1800" dirty="0">
                <a:latin typeface="Verdana"/>
                <a:cs typeface="Verdana"/>
              </a:rPr>
              <a:t> é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aparafusada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</a:t>
            </a:r>
            <a:r>
              <a:rPr sz="1800" spc="-5" dirty="0">
                <a:latin typeface="Verdana"/>
                <a:cs typeface="Verdana"/>
              </a:rPr>
              <a:t> gabinete,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outras </a:t>
            </a:r>
            <a:r>
              <a:rPr sz="1800" spc="-5" dirty="0">
                <a:latin typeface="Verdana"/>
                <a:cs typeface="Verdana"/>
              </a:rPr>
              <a:t> vezes </a:t>
            </a:r>
            <a:r>
              <a:rPr sz="1800" dirty="0">
                <a:latin typeface="Verdana"/>
                <a:cs typeface="Verdana"/>
              </a:rPr>
              <a:t>é </a:t>
            </a:r>
            <a:r>
              <a:rPr sz="1800" spc="-5" dirty="0">
                <a:latin typeface="Verdana"/>
                <a:cs typeface="Verdana"/>
              </a:rPr>
              <a:t>encaixada. </a:t>
            </a:r>
            <a:r>
              <a:rPr sz="1800" dirty="0">
                <a:latin typeface="Verdana"/>
                <a:cs typeface="Verdana"/>
              </a:rPr>
              <a:t>Seja </a:t>
            </a:r>
            <a:r>
              <a:rPr sz="1800" spc="-5" dirty="0">
                <a:latin typeface="Verdana"/>
                <a:cs typeface="Verdana"/>
              </a:rPr>
              <a:t>qual </a:t>
            </a:r>
            <a:r>
              <a:rPr sz="1800" dirty="0">
                <a:latin typeface="Verdana"/>
                <a:cs typeface="Verdana"/>
              </a:rPr>
              <a:t>for 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caso, </a:t>
            </a:r>
            <a:r>
              <a:rPr sz="1800" dirty="0">
                <a:latin typeface="Verdana"/>
                <a:cs typeface="Verdana"/>
              </a:rPr>
              <a:t>é </a:t>
            </a:r>
            <a:r>
              <a:rPr sz="1800" spc="-5" dirty="0">
                <a:latin typeface="Verdana"/>
                <a:cs typeface="Verdana"/>
              </a:rPr>
              <a:t>preciso </a:t>
            </a:r>
            <a:r>
              <a:rPr sz="1800" dirty="0">
                <a:latin typeface="Verdana"/>
                <a:cs typeface="Verdana"/>
              </a:rPr>
              <a:t>instalar a </a:t>
            </a:r>
            <a:r>
              <a:rPr sz="1800" spc="-10" dirty="0">
                <a:latin typeface="Verdana"/>
                <a:cs typeface="Verdana"/>
              </a:rPr>
              <a:t>moldura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antes da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colocação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mãe.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908303"/>
            <a:ext cx="4337304" cy="32506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7868" y="3357371"/>
            <a:ext cx="3834383" cy="2875788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57289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Componentes</a:t>
            </a:r>
            <a:r>
              <a:rPr spc="-10" dirty="0"/>
              <a:t> </a:t>
            </a:r>
            <a:r>
              <a:rPr spc="-5" dirty="0"/>
              <a:t>Integrados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441" y="1307084"/>
            <a:ext cx="8333105" cy="326707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7620" indent="-228600" algn="just">
              <a:lnSpc>
                <a:spcPct val="90000"/>
              </a:lnSpc>
              <a:spcBef>
                <a:spcPts val="43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Primary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Graphics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Adapter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: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pode-se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combinar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duas</a:t>
            </a:r>
            <a:r>
              <a:rPr sz="2800" spc="4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ou</a:t>
            </a:r>
            <a:r>
              <a:rPr sz="2800" spc="4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mais</a:t>
            </a:r>
            <a:r>
              <a:rPr sz="2800" spc="4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placas</a:t>
            </a:r>
            <a:r>
              <a:rPr sz="2800" spc="4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800" spc="4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vídeo,</a:t>
            </a:r>
            <a:r>
              <a:rPr sz="2800" spc="4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800" spc="4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instalar</a:t>
            </a:r>
            <a:r>
              <a:rPr sz="2800" spc="459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2,3</a:t>
            </a:r>
            <a:r>
              <a:rPr sz="2800" spc="4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até 9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monitores.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Esta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função permite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especificar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qual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placa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assumirá</a:t>
            </a:r>
            <a:r>
              <a:rPr sz="28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função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vídeo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primário.</a:t>
            </a:r>
            <a:endParaRPr sz="2800">
              <a:latin typeface="Arial MT"/>
              <a:cs typeface="Arial MT"/>
            </a:endParaRPr>
          </a:p>
          <a:p>
            <a:pPr marL="241300" marR="5080" indent="-228600" algn="just">
              <a:lnSpc>
                <a:spcPct val="90000"/>
              </a:lnSpc>
              <a:spcBef>
                <a:spcPts val="994"/>
              </a:spcBef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geral,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placas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onboard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não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podem</a:t>
            </a:r>
            <a:r>
              <a:rPr sz="2800" spc="78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ser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utilizadas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conjunto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placas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“off”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(a primeira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é</a:t>
            </a:r>
            <a:r>
              <a:rPr sz="2800" spc="7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automaticamente</a:t>
            </a:r>
            <a:r>
              <a:rPr sz="2800" spc="7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desabilitada),</a:t>
            </a:r>
            <a:r>
              <a:rPr sz="2800" spc="7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mas</a:t>
            </a:r>
            <a:r>
              <a:rPr sz="2800" spc="7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há </a:t>
            </a:r>
            <a:r>
              <a:rPr sz="2800" spc="-7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exceções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28675"/>
            <a:ext cx="57289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Componentes</a:t>
            </a:r>
            <a:r>
              <a:rPr spc="-10" dirty="0"/>
              <a:t> </a:t>
            </a:r>
            <a:r>
              <a:rPr spc="-5" dirty="0"/>
              <a:t>Integrados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0831" y="1115567"/>
            <a:ext cx="7620000" cy="5390387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57289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Componentes</a:t>
            </a:r>
            <a:r>
              <a:rPr spc="-10" dirty="0"/>
              <a:t> </a:t>
            </a:r>
            <a:r>
              <a:rPr spc="-5" dirty="0"/>
              <a:t>Integrados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6166" y="1307084"/>
            <a:ext cx="8303895" cy="416369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43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Share 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Memory Size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: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Permite ajustar a quantidade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RAM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compartilhada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vídeo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onboard.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Utilizar um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valor baixo minimiza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desempenho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da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placa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jogos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3D</a:t>
            </a:r>
            <a:endParaRPr sz="2800">
              <a:latin typeface="Arial MT"/>
              <a:cs typeface="Arial MT"/>
            </a:endParaRPr>
          </a:p>
          <a:p>
            <a:pPr marL="241300" marR="5715" indent="-228600" algn="just">
              <a:lnSpc>
                <a:spcPct val="900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Onboard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LAN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(Ethernet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Device,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Onboard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Giga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LAN,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Onboard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PCIEX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GbE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LAN):</a:t>
            </a:r>
            <a:r>
              <a:rPr sz="2800" spc="78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permite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desativar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placa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rede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onboard</a:t>
            </a:r>
            <a:endParaRPr sz="2800">
              <a:latin typeface="Arial MT"/>
              <a:cs typeface="Arial MT"/>
            </a:endParaRPr>
          </a:p>
          <a:p>
            <a:pPr marL="241300" marR="6350" indent="-228600" algn="just">
              <a:lnSpc>
                <a:spcPts val="303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Onboard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LAN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Boot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ROM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: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Permite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desativar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ROM da placa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rede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onboard,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que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contém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cliente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PXE,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usado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boot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via rede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54743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Componente</a:t>
            </a:r>
            <a:r>
              <a:rPr spc="-20" dirty="0"/>
              <a:t> </a:t>
            </a:r>
            <a:r>
              <a:rPr spc="-5" dirty="0"/>
              <a:t>Integrados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7047" y="1165605"/>
            <a:ext cx="8372475" cy="416369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43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Audio Device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</a:t>
            </a:r>
            <a:r>
              <a:rPr sz="2800" i="1" spc="-5" dirty="0">
                <a:solidFill>
                  <a:srgbClr val="00498E"/>
                </a:solidFill>
                <a:latin typeface="Arial"/>
                <a:cs typeface="Arial"/>
              </a:rPr>
              <a:t>Audio </a:t>
            </a:r>
            <a:r>
              <a:rPr sz="2800" i="1" spc="-15" dirty="0">
                <a:solidFill>
                  <a:srgbClr val="00498E"/>
                </a:solidFill>
                <a:latin typeface="Arial"/>
                <a:cs typeface="Arial"/>
              </a:rPr>
              <a:t>Controller, </a:t>
            </a:r>
            <a:r>
              <a:rPr sz="2800" i="1" spc="-5" dirty="0">
                <a:solidFill>
                  <a:srgbClr val="00498E"/>
                </a:solidFill>
                <a:latin typeface="Arial"/>
                <a:cs typeface="Arial"/>
              </a:rPr>
              <a:t>AC97 </a:t>
            </a:r>
            <a:r>
              <a:rPr sz="2800" i="1" dirty="0">
                <a:solidFill>
                  <a:srgbClr val="00498E"/>
                </a:solidFill>
                <a:latin typeface="Arial"/>
                <a:cs typeface="Arial"/>
              </a:rPr>
              <a:t>Audio, </a:t>
            </a:r>
            <a:r>
              <a:rPr sz="2800" i="1" spc="-10" dirty="0">
                <a:solidFill>
                  <a:srgbClr val="00498E"/>
                </a:solidFill>
                <a:latin typeface="Arial"/>
                <a:cs typeface="Arial"/>
              </a:rPr>
              <a:t>HD </a:t>
            </a:r>
            <a:r>
              <a:rPr sz="2800" i="1" spc="-5" dirty="0">
                <a:solidFill>
                  <a:srgbClr val="00498E"/>
                </a:solidFill>
                <a:latin typeface="Arial"/>
                <a:cs typeface="Arial"/>
              </a:rPr>
              <a:t> audio</a:t>
            </a:r>
            <a:r>
              <a:rPr sz="2800" i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i="1" spc="5" dirty="0">
                <a:solidFill>
                  <a:srgbClr val="00498E"/>
                </a:solidFill>
                <a:latin typeface="Arial"/>
                <a:cs typeface="Arial"/>
              </a:rPr>
              <a:t>ou</a:t>
            </a:r>
            <a:r>
              <a:rPr sz="2800" i="1" spc="1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i="1" spc="-5" dirty="0">
                <a:solidFill>
                  <a:srgbClr val="00498E"/>
                </a:solidFill>
                <a:latin typeface="Arial"/>
                <a:cs typeface="Arial"/>
              </a:rPr>
              <a:t>HD</a:t>
            </a:r>
            <a:r>
              <a:rPr sz="2800" i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i="1" spc="-5" dirty="0">
                <a:solidFill>
                  <a:srgbClr val="00498E"/>
                </a:solidFill>
                <a:latin typeface="Arial"/>
                <a:cs typeface="Arial"/>
              </a:rPr>
              <a:t>Audio</a:t>
            </a:r>
            <a:r>
              <a:rPr sz="2800" i="1" dirty="0">
                <a:solidFill>
                  <a:srgbClr val="00498E"/>
                </a:solidFill>
                <a:latin typeface="Arial"/>
                <a:cs typeface="Arial"/>
              </a:rPr>
              <a:t> Controller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):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opção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para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desabilitar som onboard,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útil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quando se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tem uma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placa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offboard</a:t>
            </a:r>
            <a:endParaRPr sz="2800">
              <a:latin typeface="Arial MT"/>
              <a:cs typeface="Arial MT"/>
            </a:endParaRPr>
          </a:p>
          <a:p>
            <a:pPr marL="241300" marR="5080" indent="-228600" algn="just">
              <a:lnSpc>
                <a:spcPct val="900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Game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Port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Address,</a:t>
            </a:r>
            <a:r>
              <a:rPr sz="2800" b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Midi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Port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Address,</a:t>
            </a:r>
            <a:r>
              <a:rPr sz="2800" b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Midi </a:t>
            </a:r>
            <a:r>
              <a:rPr sz="2800" b="1" spc="-76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Port IRQ: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Permite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alterar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endereços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IRQ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I/O utilizados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pelas portas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Joystick e Midi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da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placa-mãe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(que</a:t>
            </a:r>
            <a:r>
              <a:rPr sz="2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compartilhem</a:t>
            </a:r>
            <a:r>
              <a:rPr sz="28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mesmo</a:t>
            </a:r>
            <a:r>
              <a:rPr sz="2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conector)</a:t>
            </a:r>
            <a:endParaRPr sz="2800">
              <a:latin typeface="Arial MT"/>
              <a:cs typeface="Arial MT"/>
            </a:endParaRPr>
          </a:p>
          <a:p>
            <a:pPr marL="241300" marR="5080" indent="-228600" algn="just">
              <a:lnSpc>
                <a:spcPts val="303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Modem</a:t>
            </a:r>
            <a:r>
              <a:rPr sz="2800" b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Device:</a:t>
            </a:r>
            <a:r>
              <a:rPr sz="2800" b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Utilizado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desabilitar</a:t>
            </a:r>
            <a:r>
              <a:rPr sz="2800" spc="78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modem</a:t>
            </a:r>
            <a:r>
              <a:rPr sz="28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onboard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57289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Componentes</a:t>
            </a:r>
            <a:r>
              <a:rPr spc="-10" dirty="0"/>
              <a:t> </a:t>
            </a:r>
            <a:r>
              <a:rPr spc="-5" dirty="0"/>
              <a:t>Integrados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0725" y="1307084"/>
            <a:ext cx="8425815" cy="326707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6985" indent="-229235" algn="just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Serial </a:t>
            </a:r>
            <a:r>
              <a:rPr sz="2800" b="1" spc="-10" dirty="0">
                <a:solidFill>
                  <a:srgbClr val="00498E"/>
                </a:solidFill>
                <a:latin typeface="Arial"/>
                <a:cs typeface="Arial"/>
              </a:rPr>
              <a:t>Port1 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Address: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Permite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desativar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porta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serial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(COM)</a:t>
            </a:r>
            <a:r>
              <a:rPr sz="2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ou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alterar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os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endereços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IRQ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I/O.</a:t>
            </a:r>
            <a:endParaRPr sz="2800">
              <a:latin typeface="Arial MT"/>
              <a:cs typeface="Arial MT"/>
            </a:endParaRPr>
          </a:p>
          <a:p>
            <a:pPr marL="241300" marR="5080" indent="-229235" algn="just">
              <a:lnSpc>
                <a:spcPct val="90000"/>
              </a:lnSpc>
              <a:spcBef>
                <a:spcPts val="95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Onboard</a:t>
            </a:r>
            <a:r>
              <a:rPr sz="2800" b="1" spc="23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IR</a:t>
            </a:r>
            <a:r>
              <a:rPr sz="2800" b="1" spc="22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Port:</a:t>
            </a:r>
            <a:r>
              <a:rPr sz="2800" b="1" spc="23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Habilitada</a:t>
            </a:r>
            <a:r>
              <a:rPr sz="2800" spc="2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por</a:t>
            </a:r>
            <a:r>
              <a:rPr sz="2800" spc="2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padrão,</a:t>
            </a:r>
            <a:r>
              <a:rPr sz="2800" spc="2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refere-se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um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header para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instalação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um transmissor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infravermelho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externo.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Como</a:t>
            </a:r>
            <a:r>
              <a:rPr sz="2800" spc="7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é</a:t>
            </a:r>
            <a:r>
              <a:rPr sz="2800" spc="7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extremamente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difícil encontrá-lo (apenas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em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USB), é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interessante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desativá-lo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liberar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mais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um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endereço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IRQ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minimizando</a:t>
            </a:r>
            <a:r>
              <a:rPr sz="2800" spc="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possíveis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problemas</a:t>
            </a:r>
            <a:r>
              <a:rPr sz="28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conflito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54743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Componente</a:t>
            </a:r>
            <a:r>
              <a:rPr spc="-20" dirty="0"/>
              <a:t> </a:t>
            </a:r>
            <a:r>
              <a:rPr spc="-5" dirty="0"/>
              <a:t>Integrados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2755" y="1307084"/>
            <a:ext cx="8425815" cy="314071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43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Onboard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Parallel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Port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Address,</a:t>
            </a:r>
            <a:r>
              <a:rPr sz="2800" b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Parallel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Port 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Mode,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Parallel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Port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IRQ: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permite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alterar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os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endereços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I/O e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IRQ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nos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casos em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que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há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mais de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uma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porta paralela,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além de permitir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alterar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modo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operação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“Normal”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(mais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lento),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“EPP”,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“ECP” e “EPP+ECP”, sendo o “ECP” o mais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rápido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com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menor utilização do 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processador,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devido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ao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uso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DMA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57289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Componentes</a:t>
            </a:r>
            <a:r>
              <a:rPr spc="-10" dirty="0"/>
              <a:t> </a:t>
            </a:r>
            <a:r>
              <a:rPr spc="-5" dirty="0"/>
              <a:t>Integrados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9039" y="1307084"/>
            <a:ext cx="8427085" cy="365125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665" marR="6350" indent="-228600" algn="just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Onboard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USB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Function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(USB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Ports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Enable):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permite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desativar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portas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USB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placa-mãe</a:t>
            </a:r>
            <a:endParaRPr sz="2800">
              <a:latin typeface="Arial MT"/>
              <a:cs typeface="Arial MT"/>
            </a:endParaRPr>
          </a:p>
          <a:p>
            <a:pPr marL="240665" marR="5080" indent="-228600" algn="just">
              <a:lnSpc>
                <a:spcPct val="90000"/>
              </a:lnSpc>
              <a:spcBef>
                <a:spcPts val="95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Legacy</a:t>
            </a:r>
            <a:r>
              <a:rPr sz="2800" b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USB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Support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(USB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Function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for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DOS):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Esta opção ativa uma camada 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compatibilidade,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permitindo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reconhecimento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teclados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mouses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USBs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em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sistemas operacionais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mais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antigos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ou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Setups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que apresentem problema na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detecção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tais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dispositivos. 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Só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deve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ser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habilitada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 micros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com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mouse</a:t>
            </a:r>
            <a:r>
              <a:rPr sz="28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e/ou teclado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USB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52749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Dispositivos</a:t>
            </a:r>
            <a:r>
              <a:rPr spc="-25" dirty="0"/>
              <a:t> </a:t>
            </a:r>
            <a:r>
              <a:rPr spc="-5" dirty="0"/>
              <a:t>Integrados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2262" y="1125473"/>
            <a:ext cx="8287384" cy="459549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0665" marR="5080" indent="-228600" algn="just">
              <a:lnSpc>
                <a:spcPts val="2590"/>
              </a:lnSpc>
              <a:spcBef>
                <a:spcPts val="42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USB 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2.0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Controller Mode: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Pode ser configurado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com 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os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 valores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“HiSpeed”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(permite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versão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2.0)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“FullSpeed”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(permite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apenas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versão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1.1,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por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compatibilidade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 apenas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12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Mbits).</a:t>
            </a:r>
            <a:r>
              <a:rPr sz="24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Utilizado</a:t>
            </a:r>
            <a:r>
              <a:rPr sz="24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raramente</a:t>
            </a:r>
            <a:endParaRPr sz="2400">
              <a:latin typeface="Arial MT"/>
              <a:cs typeface="Arial MT"/>
            </a:endParaRPr>
          </a:p>
          <a:p>
            <a:pPr marL="240665" marR="5080" indent="-228600" algn="just">
              <a:lnSpc>
                <a:spcPts val="259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PS/2 Mouse Support: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Permite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desativar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 porta PS/2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da 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placa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mãe.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75" dirty="0">
                <a:solidFill>
                  <a:srgbClr val="00498E"/>
                </a:solidFill>
                <a:latin typeface="Arial MT"/>
                <a:cs typeface="Arial MT"/>
              </a:rPr>
              <a:t>Tais</a:t>
            </a:r>
            <a:r>
              <a:rPr sz="2400" spc="-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dispositivos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consomem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endereço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I/O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 e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IRQ,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por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isso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algumas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pessoas</a:t>
            </a:r>
            <a:r>
              <a:rPr sz="24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preferem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desabilitá-la</a:t>
            </a:r>
            <a:endParaRPr sz="2400">
              <a:latin typeface="Arial MT"/>
              <a:cs typeface="Arial MT"/>
            </a:endParaRPr>
          </a:p>
          <a:p>
            <a:pPr marL="240665" marR="6985" indent="-228600" algn="just">
              <a:lnSpc>
                <a:spcPct val="90000"/>
              </a:lnSpc>
              <a:spcBef>
                <a:spcPts val="96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Onboard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Floppy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00498E"/>
                </a:solidFill>
                <a:latin typeface="Arial"/>
                <a:cs typeface="Arial"/>
              </a:rPr>
              <a:t>Controller,</a:t>
            </a:r>
            <a:r>
              <a:rPr sz="2400" b="1" spc="-1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Boot</a:t>
            </a:r>
            <a:r>
              <a:rPr sz="2400" b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UP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Floppy</a:t>
            </a:r>
            <a:r>
              <a:rPr sz="2400" b="1" spc="65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Seek, 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 Swap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Floppy Drive: </a:t>
            </a:r>
            <a:r>
              <a:rPr sz="2400" spc="-25" dirty="0">
                <a:solidFill>
                  <a:srgbClr val="00498E"/>
                </a:solidFill>
                <a:latin typeface="Arial MT"/>
                <a:cs typeface="Arial MT"/>
              </a:rPr>
              <a:t>Três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opções relacionadas à porta 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do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 drive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disquete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(???),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primeira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permite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desativá-la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completamente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(isso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sim)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liberando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IRQ.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A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segunda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procura por um drive de disquete, retardando o boot e a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terceira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permite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trocar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a</a:t>
            </a:r>
            <a:r>
              <a:rPr sz="24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posição</a:t>
            </a:r>
            <a:r>
              <a:rPr sz="24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dos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drives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3441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Outras</a:t>
            </a:r>
            <a:r>
              <a:rPr spc="-50" dirty="0"/>
              <a:t> </a:t>
            </a:r>
            <a:r>
              <a:rPr spc="-5" dirty="0"/>
              <a:t>Opções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314703"/>
            <a:ext cx="8716010" cy="45954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38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Microcode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Updation: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00498E"/>
                </a:solidFill>
                <a:latin typeface="Arial MT"/>
                <a:cs typeface="Arial MT"/>
              </a:rPr>
              <a:t>Todos</a:t>
            </a:r>
            <a:r>
              <a:rPr sz="2400" spc="-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processadores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atuais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possuem uma área de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memória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volátil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que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armazena uma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cópia de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conjunto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 instruções, chamada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microcode,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que é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acessível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pelo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BIOS,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sendo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necessário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algumas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vezes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atualização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devido a problemas de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segurança,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como ocorreu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com as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versões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inciais</a:t>
            </a:r>
            <a:r>
              <a:rPr sz="24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Core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2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Duo,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2007</a:t>
            </a:r>
            <a:endParaRPr sz="2400">
              <a:latin typeface="Arial MT"/>
              <a:cs typeface="Arial MT"/>
            </a:endParaRPr>
          </a:p>
          <a:p>
            <a:pPr marL="241300" marR="5715" indent="-228600" algn="just">
              <a:lnSpc>
                <a:spcPct val="901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AGP Aperture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Size: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Utilizada apenas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em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placas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com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slot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80" dirty="0">
                <a:solidFill>
                  <a:srgbClr val="00498E"/>
                </a:solidFill>
                <a:latin typeface="Arial MT"/>
                <a:cs typeface="Arial MT"/>
              </a:rPr>
              <a:t>AGP,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permite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especificar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 volume máximo de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RAM utilizado 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armazenamento</a:t>
            </a:r>
            <a:r>
              <a:rPr sz="24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texturas</a:t>
            </a:r>
            <a:endParaRPr sz="2400">
              <a:latin typeface="Arial MT"/>
              <a:cs typeface="Arial MT"/>
            </a:endParaRPr>
          </a:p>
          <a:p>
            <a:pPr marL="241300" marR="5080" indent="-228600" algn="just">
              <a:lnSpc>
                <a:spcPct val="900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AGP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mode: </a:t>
            </a:r>
            <a:r>
              <a:rPr sz="2400" spc="-50" dirty="0">
                <a:solidFill>
                  <a:srgbClr val="00498E"/>
                </a:solidFill>
                <a:latin typeface="Arial MT"/>
                <a:cs typeface="Arial MT"/>
              </a:rPr>
              <a:t>Também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acessível apenas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para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placas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com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slots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80" dirty="0">
                <a:solidFill>
                  <a:srgbClr val="00498E"/>
                </a:solidFill>
                <a:latin typeface="Arial MT"/>
                <a:cs typeface="Arial MT"/>
              </a:rPr>
              <a:t>AGP,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permite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ajustar o modo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 operação </a:t>
            </a:r>
            <a:r>
              <a:rPr sz="2400" spc="-80" dirty="0">
                <a:solidFill>
                  <a:srgbClr val="00498E"/>
                </a:solidFill>
                <a:latin typeface="Arial MT"/>
                <a:cs typeface="Arial MT"/>
              </a:rPr>
              <a:t>AGP,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 forma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a 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solucionar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problemas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compatibilidade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com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placas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mais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antigas,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mas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permitindo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apenas</a:t>
            </a:r>
            <a:r>
              <a:rPr sz="24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redução</a:t>
            </a:r>
            <a:r>
              <a:rPr sz="24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no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modo, em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“x”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3441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Outras</a:t>
            </a:r>
            <a:r>
              <a:rPr spc="-50" dirty="0"/>
              <a:t> </a:t>
            </a:r>
            <a:r>
              <a:rPr spc="-5" dirty="0"/>
              <a:t>Opções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4116" y="1006805"/>
            <a:ext cx="8643620" cy="467614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marR="6350" indent="-228600" algn="just">
              <a:lnSpc>
                <a:spcPct val="80000"/>
              </a:lnSpc>
              <a:spcBef>
                <a:spcPts val="7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Allocate IRQ 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to </a:t>
            </a:r>
            <a:r>
              <a:rPr sz="2800" b="1" spc="-10" dirty="0">
                <a:solidFill>
                  <a:srgbClr val="00498E"/>
                </a:solidFill>
                <a:latin typeface="Arial"/>
                <a:cs typeface="Arial"/>
              </a:rPr>
              <a:t>PCI VGA: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opção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antiga,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que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ainda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existe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por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questões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compatibilidade.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Quando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habilitada,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permite a alocação de endereço IRQ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para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placas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PCI,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que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precisam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tal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endereço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para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funcionar</a:t>
            </a:r>
            <a:endParaRPr sz="2800">
              <a:latin typeface="Arial MT"/>
              <a:cs typeface="Arial MT"/>
            </a:endParaRPr>
          </a:p>
          <a:p>
            <a:pPr marL="241300" marR="5080" indent="-228600" algn="just">
              <a:lnSpc>
                <a:spcPct val="800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Force Update ESCD: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ESCD é 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área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do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CMOS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que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armazena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configuração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dos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endereços</a:t>
            </a:r>
            <a:r>
              <a:rPr sz="2800" spc="77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IRQ, I/O e DMA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dos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periféricos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instalados.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Ativá-la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força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uma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espécie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“refresh”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do ESCD,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atribuindo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novos endereços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todos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os periféricos, tanto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por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parte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BIOS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quanto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SO,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muitas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vezes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solucionando problemas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conflito e periféricos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não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detectados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automaticamente.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229" y="197865"/>
            <a:ext cx="3092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Chave</a:t>
            </a:r>
            <a:r>
              <a:rPr sz="3600" spc="-65" dirty="0">
                <a:solidFill>
                  <a:srgbClr val="000000"/>
                </a:solidFill>
              </a:rPr>
              <a:t> </a:t>
            </a:r>
            <a:r>
              <a:rPr sz="3600" spc="-40" dirty="0">
                <a:solidFill>
                  <a:srgbClr val="000000"/>
                </a:solidFill>
              </a:rPr>
              <a:t>110/220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432175" cy="441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223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As fontes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alimentação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possuem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uma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chave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seletora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110/220</a:t>
            </a:r>
            <a:r>
              <a:rPr sz="1800" spc="4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volts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(ou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voltagens </a:t>
            </a:r>
            <a:r>
              <a:rPr sz="1800" dirty="0">
                <a:latin typeface="Verdana"/>
                <a:cs typeface="Verdana"/>
              </a:rPr>
              <a:t> próximas). </a:t>
            </a:r>
            <a:r>
              <a:rPr sz="1800" spc="-5" dirty="0">
                <a:latin typeface="Verdana"/>
                <a:cs typeface="Verdana"/>
              </a:rPr>
              <a:t>Posicione esta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chave de acordo </a:t>
            </a:r>
            <a:r>
              <a:rPr sz="1800" dirty="0">
                <a:latin typeface="Verdana"/>
                <a:cs typeface="Verdana"/>
              </a:rPr>
              <a:t>com 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tensão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</a:t>
            </a:r>
            <a:r>
              <a:rPr sz="1800" dirty="0">
                <a:latin typeface="Verdana"/>
                <a:cs typeface="Verdana"/>
              </a:rPr>
              <a:t> sua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rede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elétrica.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Verdana"/>
                <a:cs typeface="Verdana"/>
              </a:rPr>
              <a:t>Aproveite</a:t>
            </a:r>
            <a:r>
              <a:rPr sz="1800" spc="6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7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fazer</a:t>
            </a:r>
            <a:r>
              <a:rPr sz="1800" spc="8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mesmo </a:t>
            </a:r>
            <a:r>
              <a:rPr sz="1800" dirty="0">
                <a:latin typeface="Verdana"/>
                <a:cs typeface="Verdana"/>
              </a:rPr>
              <a:t>com o </a:t>
            </a:r>
            <a:r>
              <a:rPr sz="1800" spc="-35" dirty="0">
                <a:latin typeface="Verdana"/>
                <a:cs typeface="Verdana"/>
              </a:rPr>
              <a:t>monitor, </a:t>
            </a:r>
            <a:r>
              <a:rPr sz="1800" spc="-5" dirty="0">
                <a:latin typeface="Verdana"/>
                <a:cs typeface="Verdana"/>
              </a:rPr>
              <a:t>caso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possua esta chave </a:t>
            </a:r>
            <a:r>
              <a:rPr sz="1800" spc="-10" dirty="0">
                <a:latin typeface="Verdana"/>
                <a:cs typeface="Verdana"/>
              </a:rPr>
              <a:t>seletora. </a:t>
            </a:r>
            <a:r>
              <a:rPr sz="1800" spc="-5" dirty="0">
                <a:latin typeface="Verdana"/>
                <a:cs typeface="Verdana"/>
              </a:rPr>
              <a:t> Muitos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monitores</a:t>
            </a:r>
            <a:r>
              <a:rPr sz="1800" spc="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têm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seleção de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voltagem </a:t>
            </a:r>
            <a:r>
              <a:rPr sz="1800" dirty="0">
                <a:latin typeface="Verdana"/>
                <a:cs typeface="Verdana"/>
              </a:rPr>
              <a:t> automática,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mas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as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fontes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alimentação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dirty="0">
                <a:latin typeface="Verdana"/>
                <a:cs typeface="Verdana"/>
              </a:rPr>
              <a:t>micros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usam normalmente </a:t>
            </a:r>
            <a:r>
              <a:rPr sz="1800" spc="-5" dirty="0">
                <a:latin typeface="Verdana"/>
                <a:cs typeface="Verdana"/>
              </a:rPr>
              <a:t>seleção </a:t>
            </a:r>
            <a:r>
              <a:rPr sz="1800" dirty="0">
                <a:latin typeface="Verdana"/>
                <a:cs typeface="Verdana"/>
              </a:rPr>
              <a:t> manual, </a:t>
            </a:r>
            <a:r>
              <a:rPr sz="1800" spc="-5" dirty="0">
                <a:latin typeface="Verdana"/>
                <a:cs typeface="Verdana"/>
              </a:rPr>
              <a:t>confira então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voltagem.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0600" y="4509515"/>
            <a:ext cx="2459736" cy="17495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3400" y="838200"/>
            <a:ext cx="4648200" cy="3486912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17118"/>
            <a:ext cx="3441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Outras</a:t>
            </a:r>
            <a:r>
              <a:rPr spc="-50" dirty="0"/>
              <a:t> </a:t>
            </a:r>
            <a:r>
              <a:rPr spc="-5" dirty="0"/>
              <a:t>Opções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0271" y="988516"/>
            <a:ext cx="8599170" cy="487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45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Plug</a:t>
            </a:r>
            <a:r>
              <a:rPr sz="2400" b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And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 Play</a:t>
            </a:r>
            <a:r>
              <a:rPr sz="2400" b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OS</a:t>
            </a:r>
            <a:r>
              <a:rPr sz="2400" b="1" spc="1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(Boot</a:t>
            </a:r>
            <a:r>
              <a:rPr sz="2400" b="1" spc="2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498E"/>
                </a:solidFill>
                <a:latin typeface="Arial"/>
                <a:cs typeface="Arial"/>
              </a:rPr>
              <a:t>With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 PnP</a:t>
            </a:r>
            <a:r>
              <a:rPr sz="2400" b="1" spc="-3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OS):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esta</a:t>
            </a:r>
            <a:r>
              <a:rPr sz="24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opção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faz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com</a:t>
            </a:r>
            <a:endParaRPr sz="2400">
              <a:latin typeface="Arial MT"/>
              <a:cs typeface="Arial MT"/>
            </a:endParaRPr>
          </a:p>
          <a:p>
            <a:pPr marL="241300">
              <a:lnSpc>
                <a:spcPts val="2020"/>
              </a:lnSpc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que</a:t>
            </a:r>
            <a:r>
              <a:rPr sz="2400" spc="1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400" spc="1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BIOS</a:t>
            </a:r>
            <a:r>
              <a:rPr sz="2400" spc="1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atribua</a:t>
            </a:r>
            <a:r>
              <a:rPr sz="2400" spc="1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endereços</a:t>
            </a:r>
            <a:r>
              <a:rPr sz="2400" spc="1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IRQ,</a:t>
            </a:r>
            <a:r>
              <a:rPr sz="2400" spc="1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retirando</a:t>
            </a:r>
            <a:r>
              <a:rPr sz="2400" spc="1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esta</a:t>
            </a:r>
            <a:r>
              <a:rPr sz="2400" spc="1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função</a:t>
            </a:r>
            <a:r>
              <a:rPr sz="2400" spc="1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endParaRPr sz="2400">
              <a:latin typeface="Arial MT"/>
              <a:cs typeface="Arial MT"/>
            </a:endParaRPr>
          </a:p>
          <a:p>
            <a:pPr marL="241300" marR="6985">
              <a:lnSpc>
                <a:spcPct val="70000"/>
              </a:lnSpc>
              <a:spcBef>
                <a:spcPts val="434"/>
              </a:spcBef>
              <a:tabLst>
                <a:tab pos="969644" algn="l"/>
                <a:tab pos="1681480" algn="l"/>
                <a:tab pos="2783205" algn="l"/>
                <a:tab pos="3783329" algn="l"/>
                <a:tab pos="4495165" algn="l"/>
                <a:tab pos="5530215" algn="l"/>
                <a:tab pos="7531100" algn="l"/>
                <a:tab pos="8074025" algn="l"/>
              </a:tabLst>
            </a:pP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SO,	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qu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muitas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vezes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nã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	atr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i</a:t>
            </a:r>
            <a:r>
              <a:rPr sz="2400" spc="-15" dirty="0">
                <a:solidFill>
                  <a:srgbClr val="00498E"/>
                </a:solidFill>
                <a:latin typeface="Arial MT"/>
                <a:cs typeface="Arial MT"/>
              </a:rPr>
              <a:t>b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u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i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	corr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etamente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não  possui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suporte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tal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função</a:t>
            </a:r>
            <a:endParaRPr sz="2400">
              <a:latin typeface="Arial MT"/>
              <a:cs typeface="Arial MT"/>
            </a:endParaRPr>
          </a:p>
          <a:p>
            <a:pPr marL="241300" indent="-228600">
              <a:lnSpc>
                <a:spcPts val="245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  <a:tab pos="1795780" algn="l"/>
                <a:tab pos="3110865" algn="l"/>
                <a:tab pos="3971925" algn="l"/>
                <a:tab pos="5168900" algn="l"/>
                <a:tab pos="6775450" algn="l"/>
                <a:tab pos="7244715" algn="l"/>
              </a:tabLst>
            </a:pP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Maximum	Payload	Size:	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Permite	especificar	os	tamanhos</a:t>
            </a:r>
            <a:endParaRPr sz="2400">
              <a:latin typeface="Arial MT"/>
              <a:cs typeface="Arial MT"/>
            </a:endParaRPr>
          </a:p>
          <a:p>
            <a:pPr marL="241300">
              <a:lnSpc>
                <a:spcPts val="2014"/>
              </a:lnSpc>
              <a:tabLst>
                <a:tab pos="859790" algn="l"/>
                <a:tab pos="2058035" algn="l"/>
                <a:tab pos="3458845" algn="l"/>
                <a:tab pos="4162425" algn="l"/>
                <a:tab pos="6026785" algn="l"/>
                <a:tab pos="6766559" algn="l"/>
                <a:tab pos="7336155" algn="l"/>
                <a:tab pos="8414385" algn="l"/>
              </a:tabLst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s	p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c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ot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s	utilizados	p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lo	PCI</a:t>
            </a:r>
            <a:r>
              <a:rPr sz="2400" spc="3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x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press	(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q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ue	por	p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drão	é</a:t>
            </a:r>
            <a:endParaRPr sz="2400">
              <a:latin typeface="Arial MT"/>
              <a:cs typeface="Arial MT"/>
            </a:endParaRPr>
          </a:p>
          <a:p>
            <a:pPr marL="241300" marR="5715">
              <a:lnSpc>
                <a:spcPct val="70000"/>
              </a:lnSpc>
              <a:spcBef>
                <a:spcPts val="434"/>
              </a:spcBef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“4096”).</a:t>
            </a:r>
            <a:r>
              <a:rPr sz="2400" spc="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Reduções</a:t>
            </a:r>
            <a:r>
              <a:rPr sz="2400" spc="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nestes</a:t>
            </a:r>
            <a:r>
              <a:rPr sz="24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valores</a:t>
            </a:r>
            <a:r>
              <a:rPr sz="2400" spc="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agregam</a:t>
            </a:r>
            <a:r>
              <a:rPr sz="24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certo</a:t>
            </a:r>
            <a:r>
              <a:rPr sz="2400" spc="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aumento</a:t>
            </a:r>
            <a:r>
              <a:rPr sz="2400" spc="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400" spc="-6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desempenho</a:t>
            </a:r>
            <a:r>
              <a:rPr sz="24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algumas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aplicações</a:t>
            </a:r>
            <a:endParaRPr sz="2400">
              <a:latin typeface="Arial MT"/>
              <a:cs typeface="Arial MT"/>
            </a:endParaRPr>
          </a:p>
          <a:p>
            <a:pPr marL="241300" indent="-228600">
              <a:lnSpc>
                <a:spcPts val="2450"/>
              </a:lnSpc>
              <a:spcBef>
                <a:spcPts val="140"/>
              </a:spcBef>
              <a:buFont typeface="Arial MT"/>
              <a:buChar char="•"/>
              <a:tabLst>
                <a:tab pos="241300" algn="l"/>
                <a:tab pos="1014094" algn="l"/>
                <a:tab pos="2428240" algn="l"/>
                <a:tab pos="3621404" algn="l"/>
                <a:tab pos="4699635" algn="l"/>
                <a:tab pos="5132070" algn="l"/>
                <a:tab pos="5903595" algn="l"/>
                <a:tab pos="6337935" algn="l"/>
                <a:tab pos="7025640" algn="l"/>
              </a:tabLst>
            </a:pP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PCI	Latency	</a:t>
            </a:r>
            <a:r>
              <a:rPr sz="2400" b="1" spc="-10" dirty="0">
                <a:solidFill>
                  <a:srgbClr val="00498E"/>
                </a:solidFill>
                <a:latin typeface="Arial"/>
                <a:cs typeface="Arial"/>
              </a:rPr>
              <a:t>Timer:	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Como	o	PCI	é	um	barramento</a:t>
            </a:r>
            <a:endParaRPr sz="2400">
              <a:latin typeface="Arial MT"/>
              <a:cs typeface="Arial MT"/>
            </a:endParaRPr>
          </a:p>
          <a:p>
            <a:pPr marL="241300">
              <a:lnSpc>
                <a:spcPts val="2014"/>
              </a:lnSpc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compartilhado,</a:t>
            </a:r>
            <a:r>
              <a:rPr sz="2400" spc="3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apenas</a:t>
            </a:r>
            <a:r>
              <a:rPr sz="2400" spc="30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um</a:t>
            </a:r>
            <a:r>
              <a:rPr sz="2400" spc="3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dispositivo</a:t>
            </a:r>
            <a:r>
              <a:rPr sz="2400" spc="3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pode</a:t>
            </a:r>
            <a:r>
              <a:rPr sz="2400" spc="3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transmitir</a:t>
            </a:r>
            <a:r>
              <a:rPr sz="2400" spc="3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dados</a:t>
            </a:r>
            <a:endParaRPr sz="2400">
              <a:latin typeface="Arial MT"/>
              <a:cs typeface="Arial MT"/>
            </a:endParaRPr>
          </a:p>
          <a:p>
            <a:pPr marL="241300">
              <a:lnSpc>
                <a:spcPts val="2014"/>
              </a:lnSpc>
              <a:tabLst>
                <a:tab pos="852169" algn="l"/>
                <a:tab pos="1580515" algn="l"/>
                <a:tab pos="2360930" algn="l"/>
                <a:tab pos="3362325" algn="l"/>
                <a:tab pos="4890135" algn="l"/>
                <a:tab pos="5228590" algn="l"/>
                <a:tab pos="6245225" algn="l"/>
                <a:tab pos="7482840" algn="l"/>
                <a:tab pos="8162925" algn="l"/>
              </a:tabLst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r	ve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z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.	E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ta	opção	d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termina	o	tempo	máx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i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mo	que	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um</a:t>
            </a:r>
            <a:endParaRPr sz="2400">
              <a:latin typeface="Arial MT"/>
              <a:cs typeface="Arial MT"/>
            </a:endParaRPr>
          </a:p>
          <a:p>
            <a:pPr marL="241300">
              <a:lnSpc>
                <a:spcPts val="2014"/>
              </a:lnSpc>
              <a:tabLst>
                <a:tab pos="1885314" algn="l"/>
                <a:tab pos="2781935" algn="l"/>
                <a:tab pos="3594100" algn="l"/>
                <a:tab pos="3981450" algn="l"/>
                <a:tab pos="5758815" algn="l"/>
                <a:tab pos="6723380" algn="l"/>
                <a:tab pos="7281545" algn="l"/>
                <a:tab pos="8414385" algn="l"/>
              </a:tabLst>
            </a:pP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d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i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p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iti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v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o	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pod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	us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r	o	b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rr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mento	a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n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tes	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	</a:t>
            </a:r>
            <a:r>
              <a:rPr sz="2400" spc="-20" dirty="0">
                <a:solidFill>
                  <a:srgbClr val="00498E"/>
                </a:solidFill>
                <a:latin typeface="Arial MT"/>
                <a:cs typeface="Arial MT"/>
              </a:rPr>
              <a:t>p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ass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r	o</a:t>
            </a:r>
            <a:endParaRPr sz="2400">
              <a:latin typeface="Arial MT"/>
              <a:cs typeface="Arial MT"/>
            </a:endParaRPr>
          </a:p>
          <a:p>
            <a:pPr marL="241300" marR="6985">
              <a:lnSpc>
                <a:spcPct val="70000"/>
              </a:lnSpc>
              <a:spcBef>
                <a:spcPts val="434"/>
              </a:spcBef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barramento</a:t>
            </a:r>
            <a:r>
              <a:rPr sz="2400" spc="3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400" spc="3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outro</a:t>
            </a:r>
            <a:r>
              <a:rPr sz="2400" spc="3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dispositivo.</a:t>
            </a:r>
            <a:r>
              <a:rPr sz="2400" spc="3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Na</a:t>
            </a:r>
            <a:r>
              <a:rPr sz="2400" spc="3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dúvida,</a:t>
            </a:r>
            <a:r>
              <a:rPr sz="2400" spc="3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utilize</a:t>
            </a:r>
            <a:r>
              <a:rPr sz="2400" spc="3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400" spc="3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valor </a:t>
            </a:r>
            <a:r>
              <a:rPr sz="2400" spc="-6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32</a:t>
            </a:r>
            <a:endParaRPr sz="2400">
              <a:latin typeface="Arial MT"/>
              <a:cs typeface="Arial MT"/>
            </a:endParaRPr>
          </a:p>
          <a:p>
            <a:pPr marL="241300" indent="-228600">
              <a:lnSpc>
                <a:spcPts val="245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  <a:tab pos="1229995" algn="l"/>
                <a:tab pos="2742565" algn="l"/>
                <a:tab pos="3331845" algn="l"/>
                <a:tab pos="4524375" algn="l"/>
                <a:tab pos="4834890" algn="l"/>
                <a:tab pos="5993130" algn="l"/>
                <a:tab pos="6475095" algn="l"/>
                <a:tab pos="8042275" algn="l"/>
              </a:tabLst>
            </a:pP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IR</a:t>
            </a:r>
            <a:r>
              <a:rPr sz="2400" b="1" spc="5" dirty="0">
                <a:solidFill>
                  <a:srgbClr val="00498E"/>
                </a:solidFill>
                <a:latin typeface="Arial"/>
                <a:cs typeface="Arial"/>
              </a:rPr>
              <a:t>Q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-X	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A</a:t>
            </a:r>
            <a:r>
              <a:rPr sz="2400" b="1" spc="-15" dirty="0">
                <a:solidFill>
                  <a:srgbClr val="00498E"/>
                </a:solidFill>
                <a:latin typeface="Arial"/>
                <a:cs typeface="Arial"/>
              </a:rPr>
              <a:t>s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signed	</a:t>
            </a:r>
            <a:r>
              <a:rPr sz="2400" b="1" spc="-190" dirty="0">
                <a:solidFill>
                  <a:srgbClr val="00498E"/>
                </a:solidFill>
                <a:latin typeface="Arial"/>
                <a:cs typeface="Arial"/>
              </a:rPr>
              <a:t>T</a:t>
            </a:r>
            <a:r>
              <a:rPr sz="2400" b="1" spc="-20" dirty="0">
                <a:solidFill>
                  <a:srgbClr val="00498E"/>
                </a:solidFill>
                <a:latin typeface="Arial"/>
                <a:cs typeface="Arial"/>
              </a:rPr>
              <a:t>o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:	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</a:t>
            </a:r>
            <a:r>
              <a:rPr sz="2400" spc="-1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r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m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ite	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reserva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en</a:t>
            </a:r>
            <a:r>
              <a:rPr sz="2400" spc="-15" dirty="0">
                <a:solidFill>
                  <a:srgbClr val="00498E"/>
                </a:solidFill>
                <a:latin typeface="Arial MT"/>
                <a:cs typeface="Arial MT"/>
              </a:rPr>
              <a:t>d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r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eço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s	IRQ</a:t>
            </a:r>
            <a:endParaRPr sz="2400">
              <a:latin typeface="Arial MT"/>
              <a:cs typeface="Arial MT"/>
            </a:endParaRPr>
          </a:p>
          <a:p>
            <a:pPr marL="241300" marR="7620">
              <a:lnSpc>
                <a:spcPct val="70000"/>
              </a:lnSpc>
              <a:spcBef>
                <a:spcPts val="434"/>
              </a:spcBef>
              <a:tabLst>
                <a:tab pos="815975" algn="l"/>
                <a:tab pos="1762125" algn="l"/>
                <a:tab pos="2251075" algn="l"/>
                <a:tab pos="3978275" algn="l"/>
                <a:tab pos="4638675" algn="l"/>
                <a:tab pos="5298440" algn="l"/>
                <a:tab pos="6484620" algn="l"/>
                <a:tab pos="6804659" algn="l"/>
                <a:tab pos="7904480" algn="l"/>
              </a:tabLst>
            </a:pP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casos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d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	d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is</a:t>
            </a:r>
            <a:r>
              <a:rPr sz="2400" spc="-15" dirty="0">
                <a:solidFill>
                  <a:srgbClr val="00498E"/>
                </a:solidFill>
                <a:latin typeface="Arial MT"/>
                <a:cs typeface="Arial MT"/>
              </a:rPr>
              <a:t>p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s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itivos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	q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	n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ão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ut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i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l</a:t>
            </a:r>
            <a:r>
              <a:rPr sz="2400" spc="-15" dirty="0">
                <a:solidFill>
                  <a:srgbClr val="00498E"/>
                </a:solidFill>
                <a:latin typeface="Arial MT"/>
                <a:cs typeface="Arial MT"/>
              </a:rPr>
              <a:t>i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z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am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pa</a:t>
            </a:r>
            <a:r>
              <a:rPr sz="2400" spc="-15" dirty="0">
                <a:solidFill>
                  <a:srgbClr val="00498E"/>
                </a:solidFill>
                <a:latin typeface="Arial MT"/>
                <a:cs typeface="Arial MT"/>
              </a:rPr>
              <a:t>d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rão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400" i="1" spc="-5" dirty="0">
                <a:solidFill>
                  <a:srgbClr val="00498E"/>
                </a:solidFill>
                <a:latin typeface="Arial"/>
                <a:cs typeface="Arial"/>
              </a:rPr>
              <a:t>plu</a:t>
            </a:r>
            <a:r>
              <a:rPr sz="2400" i="1" spc="-10" dirty="0">
                <a:solidFill>
                  <a:srgbClr val="00498E"/>
                </a:solidFill>
                <a:latin typeface="Arial"/>
                <a:cs typeface="Arial"/>
              </a:rPr>
              <a:t>g</a:t>
            </a:r>
            <a:r>
              <a:rPr sz="2400" i="1" dirty="0">
                <a:solidFill>
                  <a:srgbClr val="00498E"/>
                </a:solidFill>
                <a:latin typeface="Arial"/>
                <a:cs typeface="Arial"/>
              </a:rPr>
              <a:t>-  </a:t>
            </a:r>
            <a:r>
              <a:rPr sz="2400" i="1" spc="-25" dirty="0">
                <a:solidFill>
                  <a:srgbClr val="00498E"/>
                </a:solidFill>
                <a:latin typeface="Arial"/>
                <a:cs typeface="Arial"/>
              </a:rPr>
              <a:t>and-play.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3441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Outras</a:t>
            </a:r>
            <a:r>
              <a:rPr spc="-50" dirty="0"/>
              <a:t> </a:t>
            </a:r>
            <a:r>
              <a:rPr spc="-5" dirty="0"/>
              <a:t>Opções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59" y="1074419"/>
            <a:ext cx="7921752" cy="4872228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3441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Outras</a:t>
            </a:r>
            <a:r>
              <a:rPr spc="-50" dirty="0"/>
              <a:t> </a:t>
            </a:r>
            <a:r>
              <a:rPr spc="-5" dirty="0"/>
              <a:t>Opções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1419" y="1152525"/>
            <a:ext cx="8517255" cy="39370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0665" marR="6350" indent="-228600" algn="just">
              <a:lnSpc>
                <a:spcPct val="90000"/>
              </a:lnSpc>
              <a:spcBef>
                <a:spcPts val="38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CPU 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Internal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cache e CPU External cache: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permite a 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que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 os</a:t>
            </a:r>
            <a:r>
              <a:rPr sz="2400" spc="4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caches</a:t>
            </a:r>
            <a:r>
              <a:rPr sz="2400" spc="4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400" spc="4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processador</a:t>
            </a:r>
            <a:r>
              <a:rPr sz="2400" spc="459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sejam</a:t>
            </a:r>
            <a:r>
              <a:rPr sz="2400" spc="4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desabilitados,</a:t>
            </a:r>
            <a:r>
              <a:rPr sz="2400" spc="459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nos</a:t>
            </a:r>
            <a:r>
              <a:rPr sz="2400" spc="459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casos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em que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apresentarem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falhas 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ainda assim for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possível a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utilização</a:t>
            </a:r>
            <a:r>
              <a:rPr sz="24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micro,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mesmo que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baixo</a:t>
            </a:r>
            <a:r>
              <a:rPr sz="2400" spc="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desempenho</a:t>
            </a:r>
            <a:endParaRPr sz="2400">
              <a:latin typeface="Arial MT"/>
              <a:cs typeface="Arial MT"/>
            </a:endParaRPr>
          </a:p>
          <a:p>
            <a:pPr marL="240665" marR="5080" indent="-228600" algn="just">
              <a:lnSpc>
                <a:spcPct val="9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Power On By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PS/2 Keyboard: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permite que o micro seja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ligado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através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botão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“on/off”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 do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teclado,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fazendo-se 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necessário</a:t>
            </a:r>
            <a:r>
              <a:rPr sz="2400" spc="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configurar também o jumper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“Keyboard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Power”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da placa-mãe</a:t>
            </a:r>
            <a:endParaRPr sz="2400">
              <a:latin typeface="Arial MT"/>
              <a:cs typeface="Arial MT"/>
            </a:endParaRPr>
          </a:p>
          <a:p>
            <a:pPr marL="240665" marR="6350" indent="-228600" algn="just">
              <a:lnSpc>
                <a:spcPct val="900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Restore on AC Power Loss: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ativar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esta opção faz com 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que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o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PC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seja religado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automaticamente em caso de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queda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energia,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quando</a:t>
            </a:r>
            <a:r>
              <a:rPr sz="24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restabelecimento</a:t>
            </a:r>
            <a:r>
              <a:rPr sz="24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4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mesma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3441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Outras</a:t>
            </a:r>
            <a:r>
              <a:rPr spc="-50" dirty="0"/>
              <a:t> </a:t>
            </a:r>
            <a:r>
              <a:rPr spc="-5" dirty="0"/>
              <a:t>Opções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7703" y="1047749"/>
            <a:ext cx="8434705" cy="433451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marR="5080" indent="-228600" algn="just">
              <a:lnSpc>
                <a:spcPct val="80000"/>
              </a:lnSpc>
              <a:spcBef>
                <a:spcPts val="76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ACPI 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Function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(ACPI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support):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controla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recursos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relacionados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com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gerenciamento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energia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suporte</a:t>
            </a:r>
            <a:r>
              <a:rPr sz="2800" spc="7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spc="7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funções</a:t>
            </a:r>
            <a:r>
              <a:rPr sz="2800" spc="7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especiais,</a:t>
            </a:r>
            <a:r>
              <a:rPr sz="2800" spc="7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como</a:t>
            </a:r>
            <a:r>
              <a:rPr sz="2800" spc="7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economia</a:t>
            </a:r>
            <a:r>
              <a:rPr sz="2800" spc="7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energia,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sensores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temperatura,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ajuste</a:t>
            </a:r>
            <a:r>
              <a:rPr sz="2800" spc="7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rotação dos coolers, botões especiais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(para ativar a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antena wireless, por exemplo).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No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linux, pode ser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habilitado/desabilitado</a:t>
            </a:r>
            <a:r>
              <a:rPr sz="2800" spc="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via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sistema.</a:t>
            </a:r>
            <a:endParaRPr sz="2800">
              <a:latin typeface="Arial MT"/>
              <a:cs typeface="Arial MT"/>
            </a:endParaRPr>
          </a:p>
          <a:p>
            <a:pPr marL="241300" marR="5080" indent="-228600" algn="just">
              <a:lnSpc>
                <a:spcPct val="8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ACPI APIC Support: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um subsistema do ACPI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que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controla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atribuição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endereços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IRQ,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permitindo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que os endereços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sejam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compartilhados, devendo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ser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desabilitado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casos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muito</a:t>
            </a:r>
            <a:r>
              <a:rPr sz="2800" spc="7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específicos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apenas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10058"/>
            <a:ext cx="3441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Outras</a:t>
            </a:r>
            <a:r>
              <a:rPr spc="-50" dirty="0"/>
              <a:t> </a:t>
            </a:r>
            <a:r>
              <a:rPr spc="-5" dirty="0"/>
              <a:t>Opções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1152" y="1095502"/>
            <a:ext cx="8613140" cy="428498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1300" marR="5080" indent="-228600" algn="just">
              <a:lnSpc>
                <a:spcPct val="8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Start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Easy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Flash: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utilitário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atualização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BIOS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encontrado no Setup da placa Asus. Permite a atualização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direta, indicando apenas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o arquivo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atualização. O arquivo 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deve</a:t>
            </a:r>
            <a:r>
              <a:rPr sz="2400" spc="3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estar</a:t>
            </a:r>
            <a:r>
              <a:rPr sz="2400" spc="3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salvo</a:t>
            </a:r>
            <a:r>
              <a:rPr sz="2400" spc="3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no</a:t>
            </a:r>
            <a:r>
              <a:rPr sz="2400" spc="3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diretório</a:t>
            </a:r>
            <a:r>
              <a:rPr sz="2400" spc="3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raiz</a:t>
            </a:r>
            <a:r>
              <a:rPr sz="2400" spc="3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400" spc="37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uma</a:t>
            </a:r>
            <a:r>
              <a:rPr sz="2400" spc="3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partição</a:t>
            </a:r>
            <a:r>
              <a:rPr sz="2400" spc="3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primária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HD,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formatado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00498E"/>
                </a:solidFill>
                <a:latin typeface="Arial MT"/>
                <a:cs typeface="Arial MT"/>
              </a:rPr>
              <a:t>FAT32,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65" dirty="0">
                <a:solidFill>
                  <a:srgbClr val="00498E"/>
                </a:solidFill>
                <a:latin typeface="Arial MT"/>
                <a:cs typeface="Arial MT"/>
              </a:rPr>
              <a:t>FAT16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ou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disquete</a:t>
            </a:r>
            <a:endParaRPr sz="2400">
              <a:latin typeface="Arial MT"/>
              <a:cs typeface="Arial MT"/>
            </a:endParaRPr>
          </a:p>
          <a:p>
            <a:pPr marL="241300" marR="6350" indent="-228600" algn="just">
              <a:lnSpc>
                <a:spcPct val="800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Internal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Pointing Device: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permite desativar touchpads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ou 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trackpoint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integrados</a:t>
            </a:r>
            <a:endParaRPr sz="2400">
              <a:latin typeface="Arial MT"/>
              <a:cs typeface="Arial MT"/>
            </a:endParaRPr>
          </a:p>
          <a:p>
            <a:pPr marL="241300" marR="5715" indent="-228600" algn="just">
              <a:lnSpc>
                <a:spcPts val="2300"/>
              </a:lnSpc>
              <a:spcBef>
                <a:spcPts val="98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Boot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 Display</a:t>
            </a:r>
            <a:r>
              <a:rPr sz="2400" b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Device:</a:t>
            </a:r>
            <a:r>
              <a:rPr sz="2400" b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Pode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ser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utilizada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solucionar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problemas de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compatibilidade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 notebooks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com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projetores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multimídia</a:t>
            </a:r>
            <a:endParaRPr sz="2400">
              <a:latin typeface="Arial MT"/>
              <a:cs typeface="Arial MT"/>
            </a:endParaRPr>
          </a:p>
          <a:p>
            <a:pPr marL="241300" marR="5715" indent="-228600" algn="just">
              <a:lnSpc>
                <a:spcPct val="80100"/>
              </a:lnSpc>
              <a:spcBef>
                <a:spcPts val="103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Start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Battery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Calibration:</a:t>
            </a:r>
            <a:r>
              <a:rPr sz="24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faz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calibração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bateria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notebooks,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fazendo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com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que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o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notebook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exiba corretamente 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os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valores</a:t>
            </a:r>
            <a:r>
              <a:rPr sz="24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níveis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bateria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quando</a:t>
            </a:r>
            <a:r>
              <a:rPr sz="24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fora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tomada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3441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Outras</a:t>
            </a:r>
            <a:r>
              <a:rPr spc="-50" dirty="0"/>
              <a:t> </a:t>
            </a:r>
            <a:r>
              <a:rPr spc="-5" dirty="0"/>
              <a:t>Opções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3987" y="1020013"/>
            <a:ext cx="8384540" cy="467614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marR="5080" indent="-228600" algn="just">
              <a:lnSpc>
                <a:spcPct val="80000"/>
              </a:lnSpc>
              <a:spcBef>
                <a:spcPts val="7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HDD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Smart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Monitoring: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Faz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que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BIOS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monitore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as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informações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geradas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pelo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SMART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exibindo um aviso 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“SMART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Failure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Predicted”, que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indica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que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existe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uma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grande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possibilidade</a:t>
            </a:r>
            <a:r>
              <a:rPr sz="2800" spc="77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falha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futura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no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(s)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HD(s)</a:t>
            </a:r>
            <a:endParaRPr sz="2800">
              <a:latin typeface="Arial MT"/>
              <a:cs typeface="Arial MT"/>
            </a:endParaRPr>
          </a:p>
          <a:p>
            <a:pPr marL="241300" marR="8255" indent="-228600" algn="just">
              <a:lnSpc>
                <a:spcPct val="800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Delay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Prior to 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Thermal: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permite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ativar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delay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processadores que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utilizam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TCC (sistema de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proteção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térmica)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que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quando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processador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superaquece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desligam.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Muitas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vezes,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boot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sobrecarrega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um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pouco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processador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fazendo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com que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micro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nem inicie,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mas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boot fosse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concluído o sistema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se estabilizaria.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Nestes casos,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pode-se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aumentar</a:t>
            </a:r>
            <a:r>
              <a:rPr sz="2800" spc="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tempo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ECC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301243"/>
            <a:ext cx="3441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Outras</a:t>
            </a:r>
            <a:r>
              <a:rPr spc="-50" dirty="0"/>
              <a:t> </a:t>
            </a:r>
            <a:r>
              <a:rPr spc="-5" dirty="0"/>
              <a:t>Opções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1607" y="1520698"/>
            <a:ext cx="8441055" cy="198818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43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Q-Fan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Controller:</a:t>
            </a:r>
            <a:r>
              <a:rPr sz="2800" b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Encontrada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na</a:t>
            </a:r>
            <a:r>
              <a:rPr sz="2800" spc="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seção “Power”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muitas placas.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Permite ajustar 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velocidade de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rotação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do cooler do 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processador,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acordo com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temperatura, funcionando apenas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coolers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PWM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(conector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4 pinos)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680" y="193624"/>
            <a:ext cx="431609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5" dirty="0">
                <a:latin typeface="Comic Sans MS"/>
                <a:cs typeface="Comic Sans MS"/>
              </a:rPr>
              <a:t>Perguntas?</a:t>
            </a:r>
            <a:endParaRPr sz="66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5667" y="1488947"/>
            <a:ext cx="5768339" cy="38709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541" y="276809"/>
            <a:ext cx="56172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Em</a:t>
            </a:r>
            <a:r>
              <a:rPr sz="3600" spc="-4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gabinetes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compactos…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4065904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794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Se </a:t>
            </a:r>
            <a:r>
              <a:rPr sz="1800" spc="-5" dirty="0">
                <a:latin typeface="Verdana"/>
                <a:cs typeface="Verdana"/>
              </a:rPr>
              <a:t>você está montando </a:t>
            </a:r>
            <a:r>
              <a:rPr sz="1800" dirty="0">
                <a:latin typeface="Verdana"/>
                <a:cs typeface="Verdana"/>
              </a:rPr>
              <a:t>um micro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usando </a:t>
            </a:r>
            <a:r>
              <a:rPr sz="1800" dirty="0">
                <a:latin typeface="Verdana"/>
                <a:cs typeface="Verdana"/>
              </a:rPr>
              <a:t>um </a:t>
            </a:r>
            <a:r>
              <a:rPr sz="1800" spc="-5" dirty="0">
                <a:latin typeface="Verdana"/>
                <a:cs typeface="Verdana"/>
              </a:rPr>
              <a:t>gabinete compacto, </a:t>
            </a:r>
            <a:r>
              <a:rPr sz="1800" spc="-10" dirty="0">
                <a:latin typeface="Verdana"/>
                <a:cs typeface="Verdana"/>
              </a:rPr>
              <a:t>do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tipo onde </a:t>
            </a:r>
            <a:r>
              <a:rPr sz="1800" dirty="0">
                <a:latin typeface="Verdana"/>
                <a:cs typeface="Verdana"/>
              </a:rPr>
              <a:t>a fonte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alimentação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obstrui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acesso </a:t>
            </a:r>
            <a:r>
              <a:rPr sz="1800" dirty="0">
                <a:latin typeface="Verdana"/>
                <a:cs typeface="Verdana"/>
              </a:rPr>
              <a:t>à </a:t>
            </a:r>
            <a:r>
              <a:rPr sz="1800" spc="-5" dirty="0">
                <a:latin typeface="Verdana"/>
                <a:cs typeface="Verdana"/>
              </a:rPr>
              <a:t>placa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CPU, </a:t>
            </a:r>
            <a:r>
              <a:rPr sz="1800" spc="-5" dirty="0">
                <a:latin typeface="Verdana"/>
                <a:cs typeface="Verdana"/>
              </a:rPr>
              <a:t> então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será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preciso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retirar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fonte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dirty="0">
                <a:latin typeface="Verdana"/>
                <a:cs typeface="Verdana"/>
              </a:rPr>
              <a:t> alimentação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(figura </a:t>
            </a:r>
            <a:r>
              <a:rPr sz="1800" spc="-5" dirty="0">
                <a:latin typeface="Verdana"/>
                <a:cs typeface="Verdana"/>
              </a:rPr>
              <a:t>ao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lado).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Verdana"/>
                <a:cs typeface="Verdana"/>
              </a:rPr>
              <a:t>Basta </a:t>
            </a:r>
            <a:r>
              <a:rPr sz="1800" spc="-10" dirty="0">
                <a:latin typeface="Verdana"/>
                <a:cs typeface="Verdana"/>
              </a:rPr>
              <a:t>retirar </a:t>
            </a:r>
            <a:r>
              <a:rPr sz="1800" spc="-5" dirty="0">
                <a:latin typeface="Verdana"/>
                <a:cs typeface="Verdana"/>
              </a:rPr>
              <a:t>os quatro </a:t>
            </a:r>
            <a:r>
              <a:rPr sz="1800" spc="-10" dirty="0">
                <a:latin typeface="Verdana"/>
                <a:cs typeface="Verdana"/>
              </a:rPr>
              <a:t>parafusos 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parte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traseira</a:t>
            </a:r>
            <a:r>
              <a:rPr sz="1800" spc="-5" dirty="0">
                <a:latin typeface="Verdana"/>
                <a:cs typeface="Verdana"/>
              </a:rPr>
              <a:t> da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fonte</a:t>
            </a:r>
            <a:r>
              <a:rPr sz="1800" spc="-15" dirty="0">
                <a:latin typeface="Verdana"/>
                <a:cs typeface="Verdana"/>
              </a:rPr>
              <a:t> para</a:t>
            </a:r>
            <a:r>
              <a:rPr sz="1800" spc="-5" dirty="0">
                <a:latin typeface="Verdana"/>
                <a:cs typeface="Verdana"/>
              </a:rPr>
              <a:t> que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5" dirty="0">
                <a:latin typeface="Verdana"/>
                <a:cs typeface="Verdana"/>
              </a:rPr>
              <a:t> mesma seja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destacada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gabiente.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Se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seu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é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espaçoso (midi-torre), então </a:t>
            </a:r>
            <a:r>
              <a:rPr sz="1800" dirty="0">
                <a:latin typeface="Verdana"/>
                <a:cs typeface="Verdana"/>
              </a:rPr>
              <a:t>não é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preciso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retirar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fonte.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7400" y="908303"/>
            <a:ext cx="3064763" cy="2057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8408" y="3140964"/>
            <a:ext cx="4171188" cy="31927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550" y="-147638"/>
            <a:ext cx="9563100" cy="71532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6303" y="559054"/>
            <a:ext cx="7882255" cy="3477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5ª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AULA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800" b="1" spc="-15" dirty="0">
                <a:latin typeface="Calibri"/>
                <a:cs typeface="Calibri"/>
              </a:rPr>
              <a:t>CRONOGRAMA</a:t>
            </a:r>
            <a:endParaRPr sz="2800">
              <a:latin typeface="Calibri"/>
              <a:cs typeface="Calibri"/>
            </a:endParaRPr>
          </a:p>
          <a:p>
            <a:pPr marL="469900" marR="1324610" indent="-457834">
              <a:lnSpc>
                <a:spcPct val="100000"/>
              </a:lnSpc>
              <a:spcBef>
                <a:spcPts val="126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5" dirty="0">
                <a:latin typeface="Calibri"/>
                <a:cs typeface="Calibri"/>
              </a:rPr>
              <a:t>Montagem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 </a:t>
            </a:r>
            <a:r>
              <a:rPr sz="2800" spc="-10" dirty="0">
                <a:latin typeface="Calibri"/>
                <a:cs typeface="Calibri"/>
              </a:rPr>
              <a:t>identificação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problemas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Troubleshooting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0" dirty="0">
                <a:latin typeface="Calibri"/>
                <a:cs typeface="Calibri"/>
              </a:rPr>
              <a:t>Setup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Diferenças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principais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opções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5" dirty="0">
                <a:latin typeface="Calibri"/>
                <a:cs typeface="Calibri"/>
              </a:rPr>
              <a:t>Particionamento,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formatação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 </a:t>
            </a:r>
            <a:r>
              <a:rPr sz="2800" spc="-15" dirty="0">
                <a:latin typeface="Calibri"/>
                <a:cs typeface="Calibri"/>
              </a:rPr>
              <a:t>sistema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arquivos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0473" y="61340"/>
            <a:ext cx="4116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Eletricidade</a:t>
            </a:r>
            <a:r>
              <a:rPr sz="3600" spc="-10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estática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939799"/>
            <a:ext cx="3354704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Verdana"/>
                <a:cs typeface="Verdana"/>
              </a:rPr>
              <a:t>É</a:t>
            </a:r>
            <a:r>
              <a:rPr sz="1600" spc="-10" dirty="0">
                <a:latin typeface="Verdana"/>
                <a:cs typeface="Verdana"/>
              </a:rPr>
              <a:t> preciso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ter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os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cuidados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eletricidade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estática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explicados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capítulo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3. Além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segurar </a:t>
            </a:r>
            <a:r>
              <a:rPr sz="1600" spc="-5" dirty="0">
                <a:latin typeface="Verdana"/>
                <a:cs typeface="Verdana"/>
              </a:rPr>
              <a:t> as peças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pelas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bordas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lateraias,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sem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tocar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nos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chips,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devemos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periodicamente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(ex: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10</a:t>
            </a:r>
            <a:r>
              <a:rPr sz="1600" spc="-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em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10</a:t>
            </a:r>
            <a:r>
              <a:rPr sz="1600" spc="-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minutos)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fazer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uma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descarga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mostramos</a:t>
            </a:r>
            <a:r>
              <a:rPr sz="1600" spc="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lado.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Toque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as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duas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mãos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na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carcaça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interna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gabinete.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0708" y="836675"/>
            <a:ext cx="4748784" cy="52425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1123" y="3710940"/>
            <a:ext cx="3055619" cy="193852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303" y="147573"/>
            <a:ext cx="3582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Arestas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cortantes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060065" cy="414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6364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Verdana"/>
                <a:cs typeface="Verdana"/>
              </a:rPr>
              <a:t>Tome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muito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cuidado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mão </a:t>
            </a:r>
            <a:r>
              <a:rPr sz="1800" spc="-5" dirty="0">
                <a:latin typeface="Verdana"/>
                <a:cs typeface="Verdana"/>
              </a:rPr>
              <a:t>cortar </a:t>
            </a:r>
            <a:r>
              <a:rPr sz="1800" dirty="0">
                <a:latin typeface="Verdana"/>
                <a:cs typeface="Verdana"/>
              </a:rPr>
              <a:t>as mãos nas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arestas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gabiente.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Verdana"/>
                <a:cs typeface="Verdana"/>
              </a:rPr>
              <a:t>Algumas são muito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afiadas, o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é uma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conseqüência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 baixa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qualidade dos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gabinetes </a:t>
            </a:r>
            <a:r>
              <a:rPr sz="1800" dirty="0">
                <a:latin typeface="Verdana"/>
                <a:cs typeface="Verdana"/>
              </a:rPr>
              <a:t> atuais. </a:t>
            </a:r>
            <a:r>
              <a:rPr sz="1800" spc="-5" dirty="0">
                <a:latin typeface="Verdana"/>
                <a:cs typeface="Verdana"/>
              </a:rPr>
              <a:t>Mesmo que sejam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bonitos por </a:t>
            </a:r>
            <a:r>
              <a:rPr sz="1800" spc="-10" dirty="0">
                <a:latin typeface="Verdana"/>
                <a:cs typeface="Verdana"/>
              </a:rPr>
              <a:t>fora, </a:t>
            </a:r>
            <a:r>
              <a:rPr sz="1800" dirty="0">
                <a:latin typeface="Verdana"/>
                <a:cs typeface="Verdana"/>
              </a:rPr>
              <a:t>os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fabricantes </a:t>
            </a:r>
            <a:r>
              <a:rPr sz="1800" dirty="0">
                <a:latin typeface="Verdana"/>
                <a:cs typeface="Verdana"/>
              </a:rPr>
              <a:t>normalmente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procuram </a:t>
            </a:r>
            <a:r>
              <a:rPr sz="1800" spc="-5" dirty="0">
                <a:latin typeface="Verdana"/>
                <a:cs typeface="Verdana"/>
              </a:rPr>
              <a:t>economizar </a:t>
            </a:r>
            <a:r>
              <a:rPr sz="1800" dirty="0">
                <a:latin typeface="Verdana"/>
                <a:cs typeface="Verdana"/>
              </a:rPr>
              <a:t>ao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máximo</a:t>
            </a:r>
            <a:r>
              <a:rPr sz="1800" spc="8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</a:t>
            </a:r>
            <a:r>
              <a:rPr sz="1800" spc="1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sua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fabricação, daí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10" dirty="0">
                <a:latin typeface="Verdana"/>
                <a:cs typeface="Verdana"/>
              </a:rPr>
              <a:t>queda </a:t>
            </a:r>
            <a:r>
              <a:rPr sz="1800" spc="-5" dirty="0">
                <a:latin typeface="Verdana"/>
                <a:cs typeface="Verdana"/>
              </a:rPr>
              <a:t>da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qualidade da </a:t>
            </a:r>
            <a:r>
              <a:rPr sz="1800" dirty="0">
                <a:latin typeface="Verdana"/>
                <a:cs typeface="Verdana"/>
              </a:rPr>
              <a:t>sua </a:t>
            </a:r>
            <a:r>
              <a:rPr sz="1800" spc="-5" dirty="0">
                <a:latin typeface="Verdana"/>
                <a:cs typeface="Verdana"/>
              </a:rPr>
              <a:t>parte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interna.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4740" y="908303"/>
            <a:ext cx="5202936" cy="39014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624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Checagem</a:t>
            </a:r>
            <a:r>
              <a:rPr sz="3600" spc="-7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</a:t>
            </a:r>
            <a:r>
              <a:rPr sz="3600" spc="-4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jumpers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425825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 maioria </a:t>
            </a:r>
            <a:r>
              <a:rPr sz="1800" spc="-5" dirty="0">
                <a:latin typeface="Verdana"/>
                <a:cs typeface="Verdana"/>
              </a:rPr>
              <a:t>das placas de CPU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modernas </a:t>
            </a:r>
            <a:r>
              <a:rPr sz="1800" dirty="0">
                <a:latin typeface="Verdana"/>
                <a:cs typeface="Verdana"/>
              </a:rPr>
              <a:t>são </a:t>
            </a:r>
            <a:r>
              <a:rPr sz="1800" spc="-5" dirty="0">
                <a:latin typeface="Verdana"/>
                <a:cs typeface="Verdana"/>
              </a:rPr>
              <a:t>jumperless, </a:t>
            </a:r>
            <a:r>
              <a:rPr sz="1800" dirty="0">
                <a:latin typeface="Verdana"/>
                <a:cs typeface="Verdana"/>
              </a:rPr>
              <a:t>ou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seja, </a:t>
            </a:r>
            <a:r>
              <a:rPr sz="1800" dirty="0">
                <a:latin typeface="Verdana"/>
                <a:cs typeface="Verdana"/>
              </a:rPr>
              <a:t>são </a:t>
            </a:r>
            <a:r>
              <a:rPr sz="1800" spc="-10" dirty="0">
                <a:latin typeface="Verdana"/>
                <a:cs typeface="Verdana"/>
              </a:rPr>
              <a:t>programadas </a:t>
            </a:r>
            <a:r>
              <a:rPr sz="1800" spc="-5" dirty="0">
                <a:latin typeface="Verdana"/>
                <a:cs typeface="Verdana"/>
              </a:rPr>
              <a:t>sem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uso </a:t>
            </a:r>
            <a:r>
              <a:rPr sz="1800" spc="-5" dirty="0">
                <a:latin typeface="Verdana"/>
                <a:cs typeface="Verdana"/>
              </a:rPr>
              <a:t>de jumpers. </a:t>
            </a:r>
            <a:r>
              <a:rPr sz="1800" dirty="0">
                <a:latin typeface="Verdana"/>
                <a:cs typeface="Verdana"/>
              </a:rPr>
              <a:t>A maioria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configurações </a:t>
            </a:r>
            <a:r>
              <a:rPr sz="1800" dirty="0">
                <a:latin typeface="Verdana"/>
                <a:cs typeface="Verdana"/>
              </a:rPr>
              <a:t>são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automáticas ou feitas </a:t>
            </a:r>
            <a:r>
              <a:rPr sz="1800" spc="-5" dirty="0">
                <a:latin typeface="Verdana"/>
                <a:cs typeface="Verdana"/>
              </a:rPr>
              <a:t>pelo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CMOS Setup. </a:t>
            </a:r>
            <a:r>
              <a:rPr sz="1800" dirty="0">
                <a:latin typeface="Verdana"/>
                <a:cs typeface="Verdana"/>
              </a:rPr>
              <a:t>Se </a:t>
            </a:r>
            <a:r>
              <a:rPr sz="1800" spc="-5" dirty="0">
                <a:latin typeface="Verdana"/>
                <a:cs typeface="Verdana"/>
              </a:rPr>
              <a:t>você está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montando</a:t>
            </a:r>
            <a:r>
              <a:rPr sz="1800" spc="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</a:t>
            </a:r>
            <a:r>
              <a:rPr sz="1800" spc="4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PC</a:t>
            </a:r>
            <a:r>
              <a:rPr sz="1800" spc="5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usando </a:t>
            </a:r>
            <a:r>
              <a:rPr sz="1800" dirty="0">
                <a:latin typeface="Verdana"/>
                <a:cs typeface="Verdana"/>
              </a:rPr>
              <a:t> uma </a:t>
            </a:r>
            <a:r>
              <a:rPr sz="1800" spc="-5" dirty="0">
                <a:latin typeface="Verdana"/>
                <a:cs typeface="Verdana"/>
              </a:rPr>
              <a:t>placa de CPU </a:t>
            </a:r>
            <a:r>
              <a:rPr sz="1800" dirty="0">
                <a:latin typeface="Verdana"/>
                <a:cs typeface="Verdana"/>
              </a:rPr>
              <a:t>antiga,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 </a:t>
            </a:r>
            <a:r>
              <a:rPr sz="1800" spc="-5" dirty="0">
                <a:latin typeface="Verdana"/>
                <a:cs typeface="Verdana"/>
              </a:rPr>
              <a:t>diversos jumpers, </a:t>
            </a:r>
            <a:r>
              <a:rPr sz="1800" dirty="0">
                <a:latin typeface="Verdana"/>
                <a:cs typeface="Verdana"/>
              </a:rPr>
              <a:t>será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preciso</a:t>
            </a:r>
            <a:r>
              <a:rPr sz="1800" spc="14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fazer</a:t>
            </a:r>
            <a:r>
              <a:rPr sz="1800" spc="1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uma</a:t>
            </a:r>
            <a:r>
              <a:rPr sz="1800" spc="1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revisão </a:t>
            </a:r>
            <a:r>
              <a:rPr sz="1800" dirty="0">
                <a:latin typeface="Verdana"/>
                <a:cs typeface="Verdana"/>
              </a:rPr>
              <a:t> nos </a:t>
            </a:r>
            <a:r>
              <a:rPr sz="1800" spc="-5" dirty="0">
                <a:latin typeface="Verdana"/>
                <a:cs typeface="Verdana"/>
              </a:rPr>
              <a:t>mesmos, usando </a:t>
            </a:r>
            <a:r>
              <a:rPr sz="1800" dirty="0">
                <a:latin typeface="Verdana"/>
                <a:cs typeface="Verdana"/>
              </a:rPr>
              <a:t>o seu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manual. </a:t>
            </a:r>
            <a:r>
              <a:rPr sz="1800" spc="-5" dirty="0">
                <a:latin typeface="Verdana"/>
                <a:cs typeface="Verdana"/>
              </a:rPr>
              <a:t>Mesmo </a:t>
            </a:r>
            <a:r>
              <a:rPr sz="1800" dirty="0">
                <a:latin typeface="Verdana"/>
                <a:cs typeface="Verdana"/>
              </a:rPr>
              <a:t>nas </a:t>
            </a:r>
            <a:r>
              <a:rPr sz="1800" spc="-5" dirty="0">
                <a:latin typeface="Verdana"/>
                <a:cs typeface="Verdana"/>
              </a:rPr>
              <a:t>placas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novas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pode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ser preciso </a:t>
            </a:r>
            <a:r>
              <a:rPr sz="1800" dirty="0">
                <a:latin typeface="Verdana"/>
                <a:cs typeface="Verdana"/>
              </a:rPr>
              <a:t> revisar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alguns</a:t>
            </a:r>
            <a:r>
              <a:rPr sz="1800" spc="6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jumpers, </a:t>
            </a:r>
            <a:r>
              <a:rPr sz="1800" dirty="0">
                <a:latin typeface="Verdana"/>
                <a:cs typeface="Verdana"/>
              </a:rPr>
              <a:t> como o </a:t>
            </a:r>
            <a:r>
              <a:rPr sz="1800" spc="-5" dirty="0">
                <a:latin typeface="Verdana"/>
                <a:cs typeface="Verdana"/>
              </a:rPr>
              <a:t>da bateria </a:t>
            </a:r>
            <a:r>
              <a:rPr sz="1800" dirty="0">
                <a:latin typeface="Verdana"/>
                <a:cs typeface="Verdana"/>
              </a:rPr>
              <a:t>e o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 define o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FSB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processador.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30777" y="5117338"/>
            <a:ext cx="479869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Verdana"/>
                <a:cs typeface="Verdana"/>
              </a:rPr>
              <a:t>Para </a:t>
            </a:r>
            <a:r>
              <a:rPr sz="1400" spc="-5" dirty="0">
                <a:latin typeface="Verdana"/>
                <a:cs typeface="Verdana"/>
              </a:rPr>
              <a:t>configurar </a:t>
            </a:r>
            <a:r>
              <a:rPr sz="1400" dirty="0">
                <a:latin typeface="Verdana"/>
                <a:cs typeface="Verdana"/>
              </a:rPr>
              <a:t>os </a:t>
            </a:r>
            <a:r>
              <a:rPr sz="1400" spc="-5" dirty="0">
                <a:latin typeface="Verdana"/>
                <a:cs typeface="Verdana"/>
              </a:rPr>
              <a:t>jumpers </a:t>
            </a:r>
            <a:r>
              <a:rPr sz="1400" dirty="0">
                <a:latin typeface="Verdana"/>
                <a:cs typeface="Verdana"/>
              </a:rPr>
              <a:t>é preciso usar as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instruções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do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manual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da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placa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mãe.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Normalmente</a:t>
            </a:r>
            <a:r>
              <a:rPr sz="1400" spc="-5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os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jumpers </a:t>
            </a:r>
            <a:r>
              <a:rPr sz="1400" dirty="0">
                <a:latin typeface="Verdana"/>
                <a:cs typeface="Verdana"/>
              </a:rPr>
              <a:t>vêm </a:t>
            </a:r>
            <a:r>
              <a:rPr sz="1400" spc="-5" dirty="0">
                <a:latin typeface="Verdana"/>
                <a:cs typeface="Verdana"/>
              </a:rPr>
              <a:t>configurados da </a:t>
            </a:r>
            <a:r>
              <a:rPr sz="1400" dirty="0">
                <a:latin typeface="Verdana"/>
                <a:cs typeface="Verdana"/>
              </a:rPr>
              <a:t>forma mais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conveniente.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5928" y="836675"/>
            <a:ext cx="4972812" cy="424129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406" y="154381"/>
            <a:ext cx="37109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Jumper</a:t>
            </a:r>
            <a:r>
              <a:rPr sz="3600" spc="-6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da</a:t>
            </a:r>
            <a:r>
              <a:rPr sz="3600" spc="-4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bateria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30200" y="982471"/>
            <a:ext cx="3146425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969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Normalmente este jumper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já </a:t>
            </a:r>
            <a:r>
              <a:rPr sz="1800" spc="-5" dirty="0">
                <a:latin typeface="Verdana"/>
                <a:cs typeface="Verdana"/>
              </a:rPr>
              <a:t>vem configurado </a:t>
            </a:r>
            <a:r>
              <a:rPr sz="1800" dirty="0">
                <a:latin typeface="Verdana"/>
                <a:cs typeface="Verdana"/>
              </a:rPr>
              <a:t>na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posição </a:t>
            </a:r>
            <a:r>
              <a:rPr sz="1800" spc="-5" dirty="0">
                <a:latin typeface="Verdana"/>
                <a:cs typeface="Verdana"/>
              </a:rPr>
              <a:t>correta. Quase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sempre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é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grupo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3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pinos </a:t>
            </a:r>
            <a:r>
              <a:rPr sz="1800" spc="-5" dirty="0">
                <a:latin typeface="Verdana"/>
                <a:cs typeface="Verdana"/>
              </a:rPr>
              <a:t>(1-2-3), </a:t>
            </a:r>
            <a:r>
              <a:rPr sz="1800" dirty="0">
                <a:latin typeface="Verdana"/>
                <a:cs typeface="Verdana"/>
              </a:rPr>
              <a:t>e o </a:t>
            </a:r>
            <a:r>
              <a:rPr sz="1800" spc="-5" dirty="0">
                <a:latin typeface="Verdana"/>
                <a:cs typeface="Verdana"/>
              </a:rPr>
              <a:t>jumper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ao ser </a:t>
            </a:r>
            <a:r>
              <a:rPr sz="1800" dirty="0">
                <a:latin typeface="Verdana"/>
                <a:cs typeface="Verdana"/>
              </a:rPr>
              <a:t>encaixado na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posição “normal” faz com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bateria </a:t>
            </a:r>
            <a:r>
              <a:rPr sz="1800" dirty="0">
                <a:latin typeface="Verdana"/>
                <a:cs typeface="Verdana"/>
              </a:rPr>
              <a:t>funcione, 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ligado </a:t>
            </a:r>
            <a:r>
              <a:rPr sz="1800" dirty="0">
                <a:latin typeface="Verdana"/>
                <a:cs typeface="Verdana"/>
              </a:rPr>
              <a:t>na posição </a:t>
            </a:r>
            <a:r>
              <a:rPr sz="1800" spc="10" dirty="0">
                <a:latin typeface="Verdana"/>
                <a:cs typeface="Verdana"/>
              </a:rPr>
              <a:t>“off” </a:t>
            </a:r>
            <a:r>
              <a:rPr sz="1800" spc="-5" dirty="0">
                <a:latin typeface="Verdana"/>
                <a:cs typeface="Verdana"/>
              </a:rPr>
              <a:t>ou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“clear”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desliga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bateria.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Verdana"/>
                <a:cs typeface="Verdana"/>
              </a:rPr>
              <a:t>Este jumper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também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é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chamado de CLEAR CMOS.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Verifique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se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acordo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manual </a:t>
            </a:r>
            <a:r>
              <a:rPr sz="1800" spc="-5" dirty="0">
                <a:latin typeface="Verdana"/>
                <a:cs typeface="Verdana"/>
              </a:rPr>
              <a:t>da placa mãe,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este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jumper está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posição indicada como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Verdana"/>
                <a:cs typeface="Verdana"/>
              </a:rPr>
              <a:t>NORMAL,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bateria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funcione.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7891" y="1053083"/>
            <a:ext cx="5202936" cy="449122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553" y="118998"/>
            <a:ext cx="5591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Processador</a:t>
            </a:r>
            <a:r>
              <a:rPr sz="3600" spc="-3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e</a:t>
            </a:r>
            <a:r>
              <a:rPr sz="3600" spc="-3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seu</a:t>
            </a:r>
            <a:r>
              <a:rPr sz="3600" spc="-3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soquete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29590" y="4757673"/>
            <a:ext cx="84613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O</a:t>
            </a:r>
            <a:r>
              <a:rPr sz="1800" spc="-5" dirty="0">
                <a:latin typeface="Verdana"/>
                <a:cs typeface="Verdana"/>
              </a:rPr>
              <a:t> processador</a:t>
            </a:r>
            <a:r>
              <a:rPr sz="1800" dirty="0">
                <a:latin typeface="Verdana"/>
                <a:cs typeface="Verdana"/>
              </a:rPr>
              <a:t> encaixa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somente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 posição</a:t>
            </a:r>
            <a:r>
              <a:rPr sz="1800" spc="-5" dirty="0">
                <a:latin typeface="Verdana"/>
                <a:cs typeface="Verdana"/>
              </a:rPr>
              <a:t> correta.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Lembre-se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tanto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processador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quanto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soquete</a:t>
            </a:r>
            <a:r>
              <a:rPr sz="1800" spc="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possuem</a:t>
            </a:r>
            <a:r>
              <a:rPr sz="1800" spc="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uma </a:t>
            </a:r>
            <a:r>
              <a:rPr sz="1800" spc="-5" dirty="0">
                <a:latin typeface="Verdana"/>
                <a:cs typeface="Verdana"/>
              </a:rPr>
              <a:t>disposição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pinos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só</a:t>
            </a:r>
            <a:r>
              <a:rPr sz="1800" dirty="0">
                <a:latin typeface="Verdana"/>
                <a:cs typeface="Verdana"/>
              </a:rPr>
              <a:t> coincidem</a:t>
            </a:r>
            <a:r>
              <a:rPr sz="1800" spc="-5" dirty="0">
                <a:latin typeface="Verdana"/>
                <a:cs typeface="Verdana"/>
              </a:rPr>
              <a:t> quando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posicionados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corretamente.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639" y="914400"/>
            <a:ext cx="5760720" cy="35280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5208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Acoplando</a:t>
            </a:r>
            <a:r>
              <a:rPr sz="3600" spc="-7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o</a:t>
            </a:r>
            <a:r>
              <a:rPr sz="3600" spc="-4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processador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62204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Verdana"/>
                <a:cs typeface="Verdana"/>
              </a:rPr>
              <a:t>Levante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alavanca, confira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orientação </a:t>
            </a:r>
            <a:r>
              <a:rPr sz="1800" spc="-5" dirty="0">
                <a:latin typeface="Verdana"/>
                <a:cs typeface="Verdana"/>
              </a:rPr>
              <a:t>correta </a:t>
            </a:r>
            <a:r>
              <a:rPr sz="1800" dirty="0">
                <a:latin typeface="Verdana"/>
                <a:cs typeface="Verdana"/>
              </a:rPr>
              <a:t>e </a:t>
            </a:r>
            <a:r>
              <a:rPr sz="1800" spc="-5" dirty="0">
                <a:latin typeface="Verdana"/>
                <a:cs typeface="Verdana"/>
              </a:rPr>
              <a:t>encaixe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processador. </a:t>
            </a:r>
            <a:r>
              <a:rPr sz="1800" dirty="0">
                <a:latin typeface="Verdana"/>
                <a:cs typeface="Verdana"/>
              </a:rPr>
              <a:t>Se não </a:t>
            </a:r>
            <a:r>
              <a:rPr sz="1800" spc="-5" dirty="0">
                <a:latin typeface="Verdana"/>
                <a:cs typeface="Verdana"/>
              </a:rPr>
              <a:t>estiver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encaixando, talvez </a:t>
            </a:r>
            <a:r>
              <a:rPr sz="1800" dirty="0">
                <a:latin typeface="Verdana"/>
                <a:cs typeface="Verdana"/>
              </a:rPr>
              <a:t>alguma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 suas </a:t>
            </a:r>
            <a:r>
              <a:rPr sz="1800" spc="-5" dirty="0">
                <a:latin typeface="Verdana"/>
                <a:cs typeface="Verdana"/>
              </a:rPr>
              <a:t>“perninhas” esteja torta.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Desentorte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cuidadosamente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usando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alicate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bico </a:t>
            </a:r>
            <a:r>
              <a:rPr sz="1800" dirty="0">
                <a:latin typeface="Verdana"/>
                <a:cs typeface="Verdana"/>
              </a:rPr>
              <a:t>fino.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3964" y="1053083"/>
            <a:ext cx="4628388" cy="36682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7868" y="3429000"/>
            <a:ext cx="3311652" cy="28514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6428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A</a:t>
            </a:r>
            <a:r>
              <a:rPr sz="3600" spc="-21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alavanca</a:t>
            </a:r>
            <a:r>
              <a:rPr sz="3600" spc="-3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trava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o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processador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417445" cy="441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Abaixe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alavanca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processador seja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travado. </a:t>
            </a:r>
            <a:r>
              <a:rPr sz="1800" spc="-25" dirty="0">
                <a:latin typeface="Verdana"/>
                <a:cs typeface="Verdana"/>
              </a:rPr>
              <a:t>Para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 fique</a:t>
            </a:r>
            <a:r>
              <a:rPr sz="1800" spc="1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bem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encaixado,</a:t>
            </a:r>
            <a:r>
              <a:rPr sz="1800" spc="-7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empurre-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baixo </a:t>
            </a:r>
            <a:r>
              <a:rPr sz="1800" spc="-5" dirty="0">
                <a:latin typeface="Verdana"/>
                <a:cs typeface="Verdana"/>
              </a:rPr>
              <a:t> levemente, </a:t>
            </a:r>
            <a:r>
              <a:rPr sz="1800" dirty="0">
                <a:latin typeface="Verdana"/>
                <a:cs typeface="Verdana"/>
              </a:rPr>
              <a:t>mas não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toque </a:t>
            </a:r>
            <a:r>
              <a:rPr sz="1800" dirty="0">
                <a:latin typeface="Verdana"/>
                <a:cs typeface="Verdana"/>
              </a:rPr>
              <a:t>nos </a:t>
            </a:r>
            <a:r>
              <a:rPr sz="1800" spc="-5" dirty="0">
                <a:latin typeface="Verdana"/>
                <a:cs typeface="Verdana"/>
              </a:rPr>
              <a:t>pequenos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circuitos</a:t>
            </a:r>
            <a:r>
              <a:rPr sz="1800" spc="6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expostos </a:t>
            </a:r>
            <a:r>
              <a:rPr sz="1800" dirty="0">
                <a:latin typeface="Verdana"/>
                <a:cs typeface="Verdana"/>
              </a:rPr>
              <a:t> na sua </a:t>
            </a:r>
            <a:r>
              <a:rPr sz="1800" spc="-5" dirty="0">
                <a:latin typeface="Verdana"/>
                <a:cs typeface="Verdana"/>
              </a:rPr>
              <a:t>parte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superior. </a:t>
            </a:r>
            <a:r>
              <a:rPr sz="1800" spc="-25" dirty="0">
                <a:latin typeface="Verdana"/>
                <a:cs typeface="Verdana"/>
              </a:rPr>
              <a:t>Você </a:t>
            </a:r>
            <a:r>
              <a:rPr sz="1800" spc="-5" dirty="0">
                <a:latin typeface="Verdana"/>
                <a:cs typeface="Verdana"/>
              </a:rPr>
              <a:t>pode </a:t>
            </a:r>
            <a:r>
              <a:rPr sz="1800" dirty="0">
                <a:latin typeface="Verdana"/>
                <a:cs typeface="Verdana"/>
              </a:rPr>
              <a:t> apoiar nas </a:t>
            </a:r>
            <a:r>
              <a:rPr sz="1800" spc="-5" dirty="0">
                <a:latin typeface="Verdana"/>
                <a:cs typeface="Verdana"/>
              </a:rPr>
              <a:t>partes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laterais </a:t>
            </a:r>
            <a:r>
              <a:rPr sz="1800" dirty="0">
                <a:latin typeface="Verdana"/>
                <a:cs typeface="Verdana"/>
              </a:rPr>
              <a:t>ou </a:t>
            </a:r>
            <a:r>
              <a:rPr sz="1800" spc="-5" dirty="0">
                <a:latin typeface="Verdana"/>
                <a:cs typeface="Verdana"/>
              </a:rPr>
              <a:t>então </a:t>
            </a:r>
            <a:r>
              <a:rPr sz="1800" dirty="0">
                <a:latin typeface="Verdana"/>
                <a:cs typeface="Verdana"/>
              </a:rPr>
              <a:t>no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centro 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processador.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039" y="981455"/>
            <a:ext cx="5443727" cy="38587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751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Cooler</a:t>
            </a:r>
            <a:r>
              <a:rPr sz="3600" spc="-6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com</a:t>
            </a:r>
            <a:r>
              <a:rPr sz="3600" spc="-4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elastômero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389629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Se o cooler </a:t>
            </a:r>
            <a:r>
              <a:rPr sz="1800" spc="-5" dirty="0">
                <a:latin typeface="Verdana"/>
                <a:cs typeface="Verdana"/>
              </a:rPr>
              <a:t>que você está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usando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possui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elastômero,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então </a:t>
            </a:r>
            <a:r>
              <a:rPr sz="1800" dirty="0">
                <a:latin typeface="Verdana"/>
                <a:cs typeface="Verdana"/>
              </a:rPr>
              <a:t>não use </a:t>
            </a:r>
            <a:r>
              <a:rPr sz="1800" spc="-5" dirty="0">
                <a:latin typeface="Verdana"/>
                <a:cs typeface="Verdana"/>
              </a:rPr>
              <a:t>pasta térmica. </a:t>
            </a:r>
            <a:r>
              <a:rPr sz="1800" spc="-6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Basta </a:t>
            </a:r>
            <a:r>
              <a:rPr sz="1800" spc="-10" dirty="0">
                <a:latin typeface="Verdana"/>
                <a:cs typeface="Verdana"/>
              </a:rPr>
              <a:t>retirar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etiqueta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superior que protege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elastômero. Quando </a:t>
            </a:r>
            <a:r>
              <a:rPr sz="1800" dirty="0">
                <a:latin typeface="Verdana"/>
                <a:cs typeface="Verdana"/>
              </a:rPr>
              <a:t>o cooler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for fixado no </a:t>
            </a:r>
            <a:r>
              <a:rPr sz="1800" spc="-25" dirty="0">
                <a:latin typeface="Verdana"/>
                <a:cs typeface="Verdana"/>
              </a:rPr>
              <a:t>processador,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elastômero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estabelecerá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contato térmico.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4920" y="836675"/>
            <a:ext cx="3631691" cy="403250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293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Aplicar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pasta</a:t>
            </a:r>
            <a:r>
              <a:rPr sz="3600" spc="-3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térmica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419475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6379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Se o cooler </a:t>
            </a:r>
            <a:r>
              <a:rPr sz="1800" spc="-5" dirty="0">
                <a:latin typeface="Verdana"/>
                <a:cs typeface="Verdana"/>
              </a:rPr>
              <a:t>que você está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usando </a:t>
            </a:r>
            <a:r>
              <a:rPr sz="1800" dirty="0">
                <a:latin typeface="Verdana"/>
                <a:cs typeface="Verdana"/>
              </a:rPr>
              <a:t>não </a:t>
            </a:r>
            <a:r>
              <a:rPr sz="1800" spc="-5" dirty="0">
                <a:latin typeface="Verdana"/>
                <a:cs typeface="Verdana"/>
              </a:rPr>
              <a:t>veio </a:t>
            </a:r>
            <a:r>
              <a:rPr sz="1800" dirty="0">
                <a:latin typeface="Verdana"/>
                <a:cs typeface="Verdana"/>
              </a:rPr>
              <a:t>com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elastômero, então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certamente veio </a:t>
            </a:r>
            <a:r>
              <a:rPr sz="1800" dirty="0">
                <a:latin typeface="Verdana"/>
                <a:cs typeface="Verdana"/>
              </a:rPr>
              <a:t>com </a:t>
            </a:r>
            <a:r>
              <a:rPr sz="1800" spc="-5" dirty="0">
                <a:latin typeface="Verdana"/>
                <a:cs typeface="Verdana"/>
              </a:rPr>
              <a:t>pasta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térmica.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Alguns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vêm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pasta já aplicada, cobertos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por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protetor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plástico.</a:t>
            </a:r>
            <a:endParaRPr sz="1800">
              <a:latin typeface="Verdana"/>
              <a:cs typeface="Verdana"/>
            </a:endParaRPr>
          </a:p>
          <a:p>
            <a:pPr marL="12700" marR="230504">
              <a:lnSpc>
                <a:spcPct val="100000"/>
              </a:lnSpc>
            </a:pPr>
            <a:r>
              <a:rPr sz="1800" spc="-5" dirty="0">
                <a:latin typeface="Verdana"/>
                <a:cs typeface="Verdana"/>
              </a:rPr>
              <a:t>Outros </a:t>
            </a:r>
            <a:r>
              <a:rPr sz="1800" dirty="0">
                <a:latin typeface="Verdana"/>
                <a:cs typeface="Verdana"/>
              </a:rPr>
              <a:t>vêm com um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pequeno </a:t>
            </a:r>
            <a:r>
              <a:rPr sz="1800" dirty="0">
                <a:latin typeface="Verdana"/>
                <a:cs typeface="Verdana"/>
              </a:rPr>
              <a:t>saquinho </a:t>
            </a:r>
            <a:r>
              <a:rPr sz="1800" spc="-5" dirty="0">
                <a:latin typeface="Verdana"/>
                <a:cs typeface="Verdana"/>
              </a:rPr>
              <a:t>de pasta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térmica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-5" dirty="0">
                <a:latin typeface="Verdana"/>
                <a:cs typeface="Verdana"/>
              </a:rPr>
              <a:t> ser aplicado.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Verdana"/>
                <a:cs typeface="Verdana"/>
              </a:rPr>
              <a:t>Coloque uma </a:t>
            </a:r>
            <a:r>
              <a:rPr sz="1800" spc="-5" dirty="0">
                <a:latin typeface="Verdana"/>
                <a:cs typeface="Verdana"/>
              </a:rPr>
              <a:t>pequena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quantidade de pasta </a:t>
            </a:r>
            <a:r>
              <a:rPr sz="1800" dirty="0">
                <a:latin typeface="Verdana"/>
                <a:cs typeface="Verdana"/>
              </a:rPr>
              <a:t>na </a:t>
            </a:r>
            <a:r>
              <a:rPr sz="1800" spc="-5" dirty="0">
                <a:latin typeface="Verdana"/>
                <a:cs typeface="Verdana"/>
              </a:rPr>
              <a:t>parte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superior do </a:t>
            </a:r>
            <a:r>
              <a:rPr sz="1800" spc="-25" dirty="0">
                <a:latin typeface="Verdana"/>
                <a:cs typeface="Verdana"/>
              </a:rPr>
              <a:t>processador, 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apenas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seu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núcleo.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06951" y="4213352"/>
            <a:ext cx="45129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 pasta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térmica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deve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ser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colocada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apenas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sobre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pequeno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retângulo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no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centro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do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processador.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60620" y="1187196"/>
            <a:ext cx="3255264" cy="296417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339" y="137540"/>
            <a:ext cx="5818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Orientação</a:t>
            </a:r>
            <a:r>
              <a:rPr sz="3600" spc="-4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correta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do</a:t>
            </a:r>
            <a:r>
              <a:rPr sz="3600" spc="-4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cooler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324735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Antes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fixar 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cooler, </a:t>
            </a:r>
            <a:r>
              <a:rPr sz="1800" spc="-5" dirty="0">
                <a:latin typeface="Verdana"/>
                <a:cs typeface="Verdana"/>
              </a:rPr>
              <a:t>confira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sua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orientação </a:t>
            </a:r>
            <a:r>
              <a:rPr sz="1800" spc="-5" dirty="0">
                <a:latin typeface="Verdana"/>
                <a:cs typeface="Verdana"/>
              </a:rPr>
              <a:t>correta.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Veja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figura: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parte do </a:t>
            </a:r>
            <a:r>
              <a:rPr sz="1800" dirty="0">
                <a:latin typeface="Verdana"/>
                <a:cs typeface="Verdana"/>
              </a:rPr>
              <a:t>cooler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tem </a:t>
            </a:r>
            <a:r>
              <a:rPr sz="1800" dirty="0">
                <a:latin typeface="Verdana"/>
                <a:cs typeface="Verdana"/>
              </a:rPr>
              <a:t>um </a:t>
            </a:r>
            <a:r>
              <a:rPr sz="1800" spc="-5" dirty="0">
                <a:latin typeface="Verdana"/>
                <a:cs typeface="Verdana"/>
              </a:rPr>
              <a:t>ressalto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deve</a:t>
            </a:r>
            <a:r>
              <a:rPr sz="1800" spc="114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coincidir</a:t>
            </a:r>
            <a:r>
              <a:rPr sz="1800" spc="10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parte do soquete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 também tem </a:t>
            </a:r>
            <a:r>
              <a:rPr sz="1800" dirty="0">
                <a:latin typeface="Verdana"/>
                <a:cs typeface="Verdana"/>
              </a:rPr>
              <a:t> um </a:t>
            </a:r>
            <a:r>
              <a:rPr sz="1800" spc="-5" dirty="0">
                <a:latin typeface="Verdana"/>
                <a:cs typeface="Verdana"/>
              </a:rPr>
              <a:t>ressalto. </a:t>
            </a:r>
            <a:r>
              <a:rPr sz="1800" dirty="0">
                <a:latin typeface="Verdana"/>
                <a:cs typeface="Verdana"/>
              </a:rPr>
              <a:t>Se 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cooler </a:t>
            </a:r>
            <a:r>
              <a:rPr sz="1800" dirty="0">
                <a:latin typeface="Verdana"/>
                <a:cs typeface="Verdana"/>
              </a:rPr>
              <a:t>for </a:t>
            </a:r>
            <a:r>
              <a:rPr sz="1800" spc="-5" dirty="0">
                <a:latin typeface="Verdana"/>
                <a:cs typeface="Verdana"/>
              </a:rPr>
              <a:t>instalado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forma </a:t>
            </a:r>
            <a:r>
              <a:rPr sz="1800" spc="-5" dirty="0">
                <a:latin typeface="Verdana"/>
                <a:cs typeface="Verdana"/>
              </a:rPr>
              <a:t>invertida, </a:t>
            </a:r>
            <a:r>
              <a:rPr sz="1800" dirty="0">
                <a:latin typeface="Verdana"/>
                <a:cs typeface="Verdana"/>
              </a:rPr>
              <a:t> o </a:t>
            </a:r>
            <a:r>
              <a:rPr sz="1800" spc="-5" dirty="0">
                <a:latin typeface="Verdana"/>
                <a:cs typeface="Verdana"/>
              </a:rPr>
              <a:t>processador será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danificado.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039" y="981455"/>
            <a:ext cx="5980175" cy="44683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2590800" y="3733800"/>
            <a:ext cx="3992371" cy="13677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1320" marR="5080" indent="27114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Relembrando </a:t>
            </a:r>
            <a:r>
              <a:rPr dirty="0"/>
              <a:t> alguns</a:t>
            </a:r>
            <a:r>
              <a:rPr spc="-75" dirty="0"/>
              <a:t> </a:t>
            </a:r>
            <a:r>
              <a:rPr spc="-5" dirty="0"/>
              <a:t>cuidados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3404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Fixando</a:t>
            </a:r>
            <a:r>
              <a:rPr sz="3600" spc="-3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o</a:t>
            </a:r>
            <a:r>
              <a:rPr sz="3600" spc="-1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cooler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29590" y="4541011"/>
            <a:ext cx="835787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No </a:t>
            </a:r>
            <a:r>
              <a:rPr sz="1800" dirty="0">
                <a:latin typeface="Verdana"/>
                <a:cs typeface="Verdana"/>
              </a:rPr>
              <a:t>cooler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existe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alça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metálica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deve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ser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presa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soquete.</a:t>
            </a:r>
            <a:r>
              <a:rPr sz="1800" spc="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extremidadas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tem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apoio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chave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fenda,</a:t>
            </a:r>
            <a:r>
              <a:rPr sz="1800" dirty="0">
                <a:latin typeface="Verdana"/>
                <a:cs typeface="Verdana"/>
              </a:rPr>
              <a:t> a </a:t>
            </a:r>
            <a:r>
              <a:rPr sz="1800" spc="-10" dirty="0">
                <a:latin typeface="Verdana"/>
                <a:cs typeface="Verdana"/>
              </a:rPr>
              <a:t>outra</a:t>
            </a:r>
            <a:r>
              <a:rPr sz="1800" dirty="0">
                <a:latin typeface="Verdana"/>
                <a:cs typeface="Verdana"/>
              </a:rPr>
              <a:t> não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tem.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Esta extremidade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não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tem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apoio</a:t>
            </a:r>
            <a:r>
              <a:rPr sz="1800" spc="-10" dirty="0">
                <a:latin typeface="Verdana"/>
                <a:cs typeface="Verdana"/>
              </a:rPr>
              <a:t> deve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ser</a:t>
            </a:r>
            <a:r>
              <a:rPr sz="1800" dirty="0">
                <a:latin typeface="Verdana"/>
                <a:cs typeface="Verdana"/>
              </a:rPr>
              <a:t> encaixada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 </a:t>
            </a:r>
            <a:r>
              <a:rPr sz="1800" spc="-40" dirty="0">
                <a:latin typeface="Verdana"/>
                <a:cs typeface="Verdana"/>
              </a:rPr>
              <a:t>cooler, 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ainda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sem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pressão.</a:t>
            </a:r>
            <a:r>
              <a:rPr sz="1800" dirty="0">
                <a:latin typeface="Verdana"/>
                <a:cs typeface="Verdana"/>
              </a:rPr>
              <a:t> O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cooler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vai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ser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firmado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depois</a:t>
            </a:r>
            <a:r>
              <a:rPr sz="1800" spc="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for</a:t>
            </a:r>
            <a:r>
              <a:rPr sz="1800" spc="-5" dirty="0">
                <a:latin typeface="Verdana"/>
                <a:cs typeface="Verdana"/>
              </a:rPr>
              <a:t> encaixada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outra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extremidade,</a:t>
            </a:r>
            <a:r>
              <a:rPr sz="1800" spc="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auxílio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chave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fenda.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981455"/>
            <a:ext cx="5643372" cy="32598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7064" y="1557527"/>
            <a:ext cx="2674619" cy="217627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014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Manuseio</a:t>
            </a:r>
            <a:r>
              <a:rPr sz="3600" spc="-7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do</a:t>
            </a:r>
            <a:r>
              <a:rPr sz="3600" spc="-4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cooler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11" y="981455"/>
            <a:ext cx="3383279" cy="25389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3628" y="524255"/>
            <a:ext cx="3832860" cy="38130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2742" y="3605910"/>
            <a:ext cx="8168005" cy="2239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1485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Verdana"/>
                <a:cs typeface="Verdana"/>
              </a:rPr>
              <a:t>Com </a:t>
            </a:r>
            <a:r>
              <a:rPr sz="1400" dirty="0">
                <a:latin typeface="Verdana"/>
                <a:cs typeface="Verdana"/>
              </a:rPr>
              <a:t>a mão esquerda, segure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cuidadosamente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cooler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como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na</a:t>
            </a:r>
            <a:r>
              <a:rPr sz="1400" spc="-5" dirty="0">
                <a:latin typeface="Verdana"/>
                <a:cs typeface="Verdana"/>
              </a:rPr>
              <a:t> figura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acima. </a:t>
            </a:r>
            <a:r>
              <a:rPr sz="1400" spc="-5" dirty="0">
                <a:latin typeface="Verdana"/>
                <a:cs typeface="Verdana"/>
              </a:rPr>
              <a:t>Quem </a:t>
            </a:r>
            <a:r>
              <a:rPr sz="1400" dirty="0">
                <a:latin typeface="Verdana"/>
                <a:cs typeface="Verdana"/>
              </a:rPr>
              <a:t>for </a:t>
            </a:r>
            <a:r>
              <a:rPr sz="1400" spc="-5" dirty="0">
                <a:latin typeface="Verdana"/>
                <a:cs typeface="Verdana"/>
              </a:rPr>
              <a:t>canhoto, deve </a:t>
            </a:r>
            <a:r>
              <a:rPr sz="1400" dirty="0">
                <a:latin typeface="Verdana"/>
                <a:cs typeface="Verdana"/>
              </a:rPr>
              <a:t>ser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obviamente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usada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mão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direita.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Verdana"/>
                <a:cs typeface="Verdana"/>
              </a:rPr>
              <a:t>Com a </a:t>
            </a:r>
            <a:r>
              <a:rPr sz="1400" spc="-5" dirty="0">
                <a:latin typeface="Verdana"/>
                <a:cs typeface="Verdana"/>
              </a:rPr>
              <a:t>outra </a:t>
            </a:r>
            <a:r>
              <a:rPr sz="1400" spc="-10" dirty="0">
                <a:latin typeface="Verdana"/>
                <a:cs typeface="Verdana"/>
              </a:rPr>
              <a:t>mão, </a:t>
            </a:r>
            <a:r>
              <a:rPr sz="1400" dirty="0">
                <a:latin typeface="Verdana"/>
                <a:cs typeface="Verdana"/>
              </a:rPr>
              <a:t>segure a </a:t>
            </a:r>
            <a:r>
              <a:rPr sz="1400" spc="-5" dirty="0">
                <a:latin typeface="Verdana"/>
                <a:cs typeface="Verdana"/>
              </a:rPr>
              <a:t>chave </a:t>
            </a:r>
            <a:r>
              <a:rPr sz="1400" dirty="0">
                <a:latin typeface="Verdana"/>
                <a:cs typeface="Verdana"/>
              </a:rPr>
              <a:t>de fenda que irá fixar o cooler no soquete. Encoste a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mão na </a:t>
            </a:r>
            <a:r>
              <a:rPr sz="1400" spc="-5" dirty="0">
                <a:latin typeface="Verdana"/>
                <a:cs typeface="Verdana"/>
              </a:rPr>
              <a:t>parte </a:t>
            </a:r>
            <a:r>
              <a:rPr sz="1400" dirty="0">
                <a:latin typeface="Verdana"/>
                <a:cs typeface="Verdana"/>
              </a:rPr>
              <a:t>superior do </a:t>
            </a:r>
            <a:r>
              <a:rPr sz="1400" spc="-25" dirty="0">
                <a:latin typeface="Verdana"/>
                <a:cs typeface="Verdana"/>
              </a:rPr>
              <a:t>cooler, </a:t>
            </a:r>
            <a:r>
              <a:rPr sz="1400" dirty="0">
                <a:latin typeface="Verdana"/>
                <a:cs typeface="Verdana"/>
              </a:rPr>
              <a:t>mas sem </a:t>
            </a:r>
            <a:r>
              <a:rPr sz="1400" spc="-5" dirty="0">
                <a:latin typeface="Verdana"/>
                <a:cs typeface="Verdana"/>
              </a:rPr>
              <a:t>fazer </a:t>
            </a:r>
            <a:r>
              <a:rPr sz="1400" dirty="0">
                <a:latin typeface="Verdana"/>
                <a:cs typeface="Verdana"/>
              </a:rPr>
              <a:t>força, é apenas </a:t>
            </a:r>
            <a:r>
              <a:rPr sz="1400" spc="-10" dirty="0">
                <a:latin typeface="Verdana"/>
                <a:cs typeface="Verdana"/>
              </a:rPr>
              <a:t>para </a:t>
            </a:r>
            <a:r>
              <a:rPr sz="1400" dirty="0">
                <a:latin typeface="Verdana"/>
                <a:cs typeface="Verdana"/>
              </a:rPr>
              <a:t>firmar mais, </a:t>
            </a:r>
            <a:r>
              <a:rPr sz="1400" spc="-10" dirty="0">
                <a:latin typeface="Verdana"/>
                <a:cs typeface="Verdana"/>
              </a:rPr>
              <a:t>para </a:t>
            </a:r>
            <a:r>
              <a:rPr sz="1400" dirty="0">
                <a:latin typeface="Verdana"/>
                <a:cs typeface="Verdana"/>
              </a:rPr>
              <a:t>a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mão não </a:t>
            </a:r>
            <a:r>
              <a:rPr sz="1400" spc="-30" dirty="0">
                <a:latin typeface="Verdana"/>
                <a:cs typeface="Verdana"/>
              </a:rPr>
              <a:t>tremer. </a:t>
            </a:r>
            <a:r>
              <a:rPr sz="1400" spc="-15" dirty="0">
                <a:latin typeface="Verdana"/>
                <a:cs typeface="Verdana"/>
              </a:rPr>
              <a:t>Para </a:t>
            </a:r>
            <a:r>
              <a:rPr sz="1400" dirty="0">
                <a:latin typeface="Verdana"/>
                <a:cs typeface="Verdana"/>
              </a:rPr>
              <a:t>uma </a:t>
            </a:r>
            <a:r>
              <a:rPr sz="1400" spc="-5" dirty="0">
                <a:latin typeface="Verdana"/>
                <a:cs typeface="Verdana"/>
              </a:rPr>
              <a:t>segurança </a:t>
            </a:r>
            <a:r>
              <a:rPr sz="1400" dirty="0">
                <a:latin typeface="Verdana"/>
                <a:cs typeface="Verdana"/>
              </a:rPr>
              <a:t>ainda </a:t>
            </a:r>
            <a:r>
              <a:rPr sz="1400" spc="-30" dirty="0">
                <a:latin typeface="Verdana"/>
                <a:cs typeface="Verdana"/>
              </a:rPr>
              <a:t>maior, </a:t>
            </a:r>
            <a:r>
              <a:rPr sz="1400" dirty="0">
                <a:latin typeface="Verdana"/>
                <a:cs typeface="Verdana"/>
              </a:rPr>
              <a:t>é </a:t>
            </a:r>
            <a:r>
              <a:rPr sz="1400" spc="-5" dirty="0">
                <a:latin typeface="Verdana"/>
                <a:cs typeface="Verdana"/>
              </a:rPr>
              <a:t>bom </a:t>
            </a:r>
            <a:r>
              <a:rPr sz="1400" dirty="0">
                <a:latin typeface="Verdana"/>
                <a:cs typeface="Verdana"/>
              </a:rPr>
              <a:t>colocar sobre a placa, um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pequeno pedaço de papelão. </a:t>
            </a:r>
            <a:r>
              <a:rPr sz="1400" dirty="0">
                <a:latin typeface="Verdana"/>
                <a:cs typeface="Verdana"/>
              </a:rPr>
              <a:t>Se a </a:t>
            </a:r>
            <a:r>
              <a:rPr sz="1400" spc="-10" dirty="0">
                <a:latin typeface="Verdana"/>
                <a:cs typeface="Verdana"/>
              </a:rPr>
              <a:t>chave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fenda </a:t>
            </a:r>
            <a:r>
              <a:rPr sz="1400" spc="-20" dirty="0">
                <a:latin typeface="Verdana"/>
                <a:cs typeface="Verdana"/>
              </a:rPr>
              <a:t>escorregar, </a:t>
            </a:r>
            <a:r>
              <a:rPr sz="1400" spc="-5" dirty="0">
                <a:latin typeface="Verdana"/>
                <a:cs typeface="Verdana"/>
              </a:rPr>
              <a:t>baterá </a:t>
            </a:r>
            <a:r>
              <a:rPr sz="1400" dirty="0">
                <a:latin typeface="Verdana"/>
                <a:cs typeface="Verdana"/>
              </a:rPr>
              <a:t>no </a:t>
            </a:r>
            <a:r>
              <a:rPr sz="1400" spc="-5" dirty="0">
                <a:latin typeface="Verdana"/>
                <a:cs typeface="Verdana"/>
              </a:rPr>
              <a:t>papelão, </a:t>
            </a:r>
            <a:r>
              <a:rPr sz="1400" dirty="0">
                <a:latin typeface="Verdana"/>
                <a:cs typeface="Verdana"/>
              </a:rPr>
              <a:t>e não em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algum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componente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da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placa.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6402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Prendendo</a:t>
            </a:r>
            <a:r>
              <a:rPr sz="3600" spc="-3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o cooler no soquete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837180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Verdana"/>
                <a:cs typeface="Verdana"/>
              </a:rPr>
              <a:t>Abaixe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alça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metálica </a:t>
            </a:r>
            <a:r>
              <a:rPr sz="1600" spc="-5" dirty="0">
                <a:latin typeface="Verdana"/>
                <a:cs typeface="Verdana"/>
              </a:rPr>
              <a:t> usando</a:t>
            </a:r>
            <a:r>
              <a:rPr sz="1600" spc="1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spc="1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chave</a:t>
            </a:r>
            <a:r>
              <a:rPr sz="1600" spc="1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1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fenda.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alça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encaixará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soquete. Mantenha a </a:t>
            </a:r>
            <a:r>
              <a:rPr sz="1600" spc="-10" dirty="0">
                <a:latin typeface="Verdana"/>
                <a:cs typeface="Verdana"/>
              </a:rPr>
              <a:t>chave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fenda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levemente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inclinada.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ficar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posição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vertical,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poderá </a:t>
            </a:r>
            <a:r>
              <a:rPr sz="1600" spc="-5" dirty="0">
                <a:latin typeface="Verdana"/>
                <a:cs typeface="Verdana"/>
              </a:rPr>
              <a:t> escorregar!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9855" y="908303"/>
            <a:ext cx="5489448" cy="41178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831" y="3284220"/>
            <a:ext cx="2970276" cy="306628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876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Conectar</a:t>
            </a:r>
            <a:r>
              <a:rPr sz="3600" spc="-6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em</a:t>
            </a:r>
            <a:r>
              <a:rPr sz="3600" spc="-40" dirty="0">
                <a:solidFill>
                  <a:srgbClr val="000000"/>
                </a:solidFill>
              </a:rPr>
              <a:t> </a:t>
            </a:r>
            <a:r>
              <a:rPr sz="3600" spc="-30" dirty="0">
                <a:solidFill>
                  <a:srgbClr val="000000"/>
                </a:solidFill>
              </a:rPr>
              <a:t>CPU_FAN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6879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Ligue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alimentação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cooler no </a:t>
            </a:r>
            <a:r>
              <a:rPr sz="1800" spc="-5" dirty="0">
                <a:latin typeface="Verdana"/>
                <a:cs typeface="Verdana"/>
              </a:rPr>
              <a:t>conector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CPU_FAN </a:t>
            </a:r>
            <a:r>
              <a:rPr sz="1800" spc="-5" dirty="0">
                <a:latin typeface="Verdana"/>
                <a:cs typeface="Verdana"/>
              </a:rPr>
              <a:t>da </a:t>
            </a:r>
            <a:r>
              <a:rPr sz="1800" dirty="0">
                <a:latin typeface="Verdana"/>
                <a:cs typeface="Verdana"/>
              </a:rPr>
              <a:t>placa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CPU.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14750" y="5621832"/>
            <a:ext cx="490601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latin typeface="Verdana"/>
                <a:cs typeface="Verdana"/>
              </a:rPr>
              <a:t>O </a:t>
            </a:r>
            <a:r>
              <a:rPr sz="1400" dirty="0">
                <a:latin typeface="Verdana"/>
                <a:cs typeface="Verdana"/>
              </a:rPr>
              <a:t>nome </a:t>
            </a:r>
            <a:r>
              <a:rPr sz="1400" spc="-5" dirty="0">
                <a:latin typeface="Verdana"/>
                <a:cs typeface="Verdana"/>
              </a:rPr>
              <a:t>deste </a:t>
            </a:r>
            <a:r>
              <a:rPr sz="1400" dirty="0">
                <a:latin typeface="Verdana"/>
                <a:cs typeface="Verdana"/>
              </a:rPr>
              <a:t>conector pode </a:t>
            </a:r>
            <a:r>
              <a:rPr sz="1400" spc="-30" dirty="0">
                <a:latin typeface="Verdana"/>
                <a:cs typeface="Verdana"/>
              </a:rPr>
              <a:t>variar, </a:t>
            </a:r>
            <a:r>
              <a:rPr sz="1400" spc="-5" dirty="0">
                <a:latin typeface="Verdana"/>
                <a:cs typeface="Verdana"/>
              </a:rPr>
              <a:t>dependendo do </a:t>
            </a:r>
            <a:r>
              <a:rPr sz="1400" dirty="0">
                <a:latin typeface="Verdana"/>
                <a:cs typeface="Verdana"/>
              </a:rPr>
              <a:t> modelo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da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placa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mãe.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Consulte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 seu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manual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em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caso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dúvida.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2924555"/>
            <a:ext cx="2860548" cy="33878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7891" y="836675"/>
            <a:ext cx="5202936" cy="467410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28431" y="172212"/>
            <a:ext cx="304800" cy="304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540" y="283590"/>
            <a:ext cx="4650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Identifique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o soquete</a:t>
            </a:r>
            <a:r>
              <a:rPr sz="3600" spc="-1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1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100705" cy="359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Lembre-se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é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recomendável começar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instalação </a:t>
            </a:r>
            <a:r>
              <a:rPr sz="1800" spc="-5" dirty="0">
                <a:latin typeface="Verdana"/>
                <a:cs typeface="Verdana"/>
              </a:rPr>
              <a:t>dos </a:t>
            </a:r>
            <a:r>
              <a:rPr sz="1800" dirty="0">
                <a:latin typeface="Verdana"/>
                <a:cs typeface="Verdana"/>
              </a:rPr>
              <a:t>módulos </a:t>
            </a:r>
            <a:r>
              <a:rPr sz="1800" spc="-10" dirty="0">
                <a:latin typeface="Verdana"/>
                <a:cs typeface="Verdana"/>
              </a:rPr>
              <a:t>de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memória </a:t>
            </a:r>
            <a:r>
              <a:rPr sz="1800" spc="-5" dirty="0">
                <a:latin typeface="Verdana"/>
                <a:cs typeface="Verdana"/>
              </a:rPr>
              <a:t>sempre pelo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soquete </a:t>
            </a:r>
            <a:r>
              <a:rPr sz="1800" dirty="0">
                <a:latin typeface="Verdana"/>
                <a:cs typeface="Verdana"/>
              </a:rPr>
              <a:t>1. </a:t>
            </a:r>
            <a:r>
              <a:rPr sz="1800" spc="-25" dirty="0">
                <a:latin typeface="Verdana"/>
                <a:cs typeface="Verdana"/>
              </a:rPr>
              <a:t>Para </a:t>
            </a:r>
            <a:r>
              <a:rPr sz="1800" dirty="0">
                <a:latin typeface="Verdana"/>
                <a:cs typeface="Verdana"/>
              </a:rPr>
              <a:t>identificar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numeração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dos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soquetes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memória, </a:t>
            </a:r>
            <a:r>
              <a:rPr sz="1800" spc="-5" dirty="0">
                <a:latin typeface="Verdana"/>
                <a:cs typeface="Verdana"/>
              </a:rPr>
              <a:t>podemos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consultar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diagrama </a:t>
            </a:r>
            <a:r>
              <a:rPr sz="1800" dirty="0">
                <a:latin typeface="Verdana"/>
                <a:cs typeface="Verdana"/>
              </a:rPr>
              <a:t> existente no manual </a:t>
            </a:r>
            <a:r>
              <a:rPr sz="1800" spc="-5" dirty="0">
                <a:latin typeface="Verdana"/>
                <a:cs typeface="Verdana"/>
              </a:rPr>
              <a:t>da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CPU,</a:t>
            </a:r>
            <a:r>
              <a:rPr sz="1800" spc="-5" dirty="0">
                <a:latin typeface="Verdana"/>
                <a:cs typeface="Verdana"/>
              </a:rPr>
              <a:t> ou então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checar por </a:t>
            </a:r>
            <a:r>
              <a:rPr sz="1800" dirty="0">
                <a:latin typeface="Verdana"/>
                <a:cs typeface="Verdana"/>
              </a:rPr>
              <a:t>alguma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indicação na </a:t>
            </a:r>
            <a:r>
              <a:rPr sz="1800" spc="-5" dirty="0">
                <a:latin typeface="Verdana"/>
                <a:cs typeface="Verdana"/>
              </a:rPr>
              <a:t>serigrafia da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5388" y="1328927"/>
            <a:ext cx="5468112" cy="372465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142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Instalando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o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módulo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29489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Posicione </a:t>
            </a:r>
            <a:r>
              <a:rPr sz="1800" dirty="0">
                <a:latin typeface="Verdana"/>
                <a:cs typeface="Verdana"/>
              </a:rPr>
              <a:t>o módulo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sobre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soquete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desejado. Empurre </a:t>
            </a:r>
            <a:r>
              <a:rPr sz="1800" dirty="0">
                <a:latin typeface="Verdana"/>
                <a:cs typeface="Verdana"/>
              </a:rPr>
              <a:t> o módulo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spc="-10" dirty="0">
                <a:latin typeface="Verdana"/>
                <a:cs typeface="Verdana"/>
              </a:rPr>
              <a:t> baixo. Verifique </a:t>
            </a:r>
            <a:r>
              <a:rPr sz="1800" dirty="0">
                <a:latin typeface="Verdana"/>
                <a:cs typeface="Verdana"/>
              </a:rPr>
              <a:t>se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as alças </a:t>
            </a:r>
            <a:r>
              <a:rPr sz="1800" spc="-5" dirty="0">
                <a:latin typeface="Verdana"/>
                <a:cs typeface="Verdana"/>
              </a:rPr>
              <a:t>laterais do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soquete </a:t>
            </a:r>
            <a:r>
              <a:rPr sz="1800" dirty="0">
                <a:latin typeface="Verdana"/>
                <a:cs typeface="Verdana"/>
              </a:rPr>
              <a:t>realmente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travaram</a:t>
            </a:r>
            <a:r>
              <a:rPr sz="1800" spc="-5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módulo.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400" y="1066800"/>
            <a:ext cx="6118859" cy="43784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6325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Cabo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flat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do drive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 </a:t>
            </a:r>
            <a:r>
              <a:rPr sz="3600" dirty="0">
                <a:solidFill>
                  <a:srgbClr val="000000"/>
                </a:solidFill>
              </a:rPr>
              <a:t>disquetes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863850" cy="441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cabo </a:t>
            </a:r>
            <a:r>
              <a:rPr sz="1800" dirty="0">
                <a:latin typeface="Verdana"/>
                <a:cs typeface="Verdana"/>
              </a:rPr>
              <a:t>flat </a:t>
            </a:r>
            <a:r>
              <a:rPr sz="1800" spc="-5" dirty="0">
                <a:latin typeface="Verdana"/>
                <a:cs typeface="Verdana"/>
              </a:rPr>
              <a:t>do drive 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disquetes</a:t>
            </a:r>
            <a:r>
              <a:rPr sz="1800" spc="6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deve</a:t>
            </a:r>
            <a:r>
              <a:rPr sz="1800" spc="4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ser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ligado </a:t>
            </a:r>
            <a:r>
              <a:rPr sz="1800" dirty="0">
                <a:latin typeface="Verdana"/>
                <a:cs typeface="Verdana"/>
              </a:rPr>
              <a:t>ao </a:t>
            </a:r>
            <a:r>
              <a:rPr sz="1800" spc="-5" dirty="0">
                <a:latin typeface="Verdana"/>
                <a:cs typeface="Verdana"/>
              </a:rPr>
              <a:t>conector de </a:t>
            </a:r>
            <a:r>
              <a:rPr sz="1800" dirty="0">
                <a:latin typeface="Verdana"/>
                <a:cs typeface="Verdana"/>
              </a:rPr>
              <a:t>34 </a:t>
            </a:r>
            <a:r>
              <a:rPr sz="1800" spc="-6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pinos </a:t>
            </a:r>
            <a:r>
              <a:rPr sz="1800" dirty="0">
                <a:latin typeface="Verdana"/>
                <a:cs typeface="Verdana"/>
              </a:rPr>
              <a:t>indicado como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“FLOPPY”,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“FDC”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ou</a:t>
            </a:r>
            <a:endParaRPr sz="1800">
              <a:latin typeface="Verdana"/>
              <a:cs typeface="Verdana"/>
            </a:endParaRPr>
          </a:p>
          <a:p>
            <a:pPr marL="12700" marR="120650">
              <a:lnSpc>
                <a:spcPct val="100000"/>
              </a:lnSpc>
            </a:pPr>
            <a:r>
              <a:rPr sz="1800" dirty="0">
                <a:latin typeface="Verdana"/>
                <a:cs typeface="Verdana"/>
              </a:rPr>
              <a:t>“FDD”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placa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CPU.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Em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caso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dúvida, </a:t>
            </a:r>
            <a:r>
              <a:rPr sz="1800" dirty="0">
                <a:latin typeface="Verdana"/>
                <a:cs typeface="Verdana"/>
              </a:rPr>
              <a:t> consulte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manual.</a:t>
            </a:r>
            <a:endParaRPr sz="1800">
              <a:latin typeface="Verdana"/>
              <a:cs typeface="Verdana"/>
            </a:endParaRPr>
          </a:p>
          <a:p>
            <a:pPr marL="12700" marR="69215">
              <a:lnSpc>
                <a:spcPct val="100000"/>
              </a:lnSpc>
            </a:pPr>
            <a:r>
              <a:rPr sz="1800" spc="-5" dirty="0">
                <a:latin typeface="Verdana"/>
                <a:cs typeface="Verdana"/>
              </a:rPr>
              <a:t>Quanto </a:t>
            </a:r>
            <a:r>
              <a:rPr sz="1800" dirty="0">
                <a:latin typeface="Verdana"/>
                <a:cs typeface="Verdana"/>
              </a:rPr>
              <a:t>à orientação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conector, </a:t>
            </a:r>
            <a:r>
              <a:rPr sz="1800" spc="-5" dirty="0">
                <a:latin typeface="Verdana"/>
                <a:cs typeface="Verdana"/>
              </a:rPr>
              <a:t>lembre-se que </a:t>
            </a:r>
            <a:r>
              <a:rPr sz="1800" spc="-6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pino 1 </a:t>
            </a:r>
            <a:r>
              <a:rPr sz="1800" spc="-5" dirty="0">
                <a:latin typeface="Verdana"/>
                <a:cs typeface="Verdana"/>
              </a:rPr>
              <a:t>do cabo (que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corresponde </a:t>
            </a:r>
            <a:r>
              <a:rPr sz="1800" dirty="0">
                <a:latin typeface="Verdana"/>
                <a:cs typeface="Verdana"/>
              </a:rPr>
              <a:t>ao </a:t>
            </a:r>
            <a:r>
              <a:rPr sz="1800" spc="5" dirty="0">
                <a:latin typeface="Verdana"/>
                <a:cs typeface="Verdana"/>
              </a:rPr>
              <a:t>fio 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vermelho) </a:t>
            </a:r>
            <a:r>
              <a:rPr sz="1800" spc="-10" dirty="0">
                <a:latin typeface="Verdana"/>
                <a:cs typeface="Verdana"/>
              </a:rPr>
              <a:t>deve </a:t>
            </a:r>
            <a:r>
              <a:rPr sz="1800" spc="-5" dirty="0">
                <a:latin typeface="Verdana"/>
                <a:cs typeface="Verdana"/>
              </a:rPr>
              <a:t> corresponder </a:t>
            </a:r>
            <a:r>
              <a:rPr sz="1800" dirty="0">
                <a:latin typeface="Verdana"/>
                <a:cs typeface="Verdana"/>
              </a:rPr>
              <a:t>ao </a:t>
            </a:r>
            <a:r>
              <a:rPr sz="1800" spc="-5" dirty="0">
                <a:latin typeface="Verdana"/>
                <a:cs typeface="Verdana"/>
              </a:rPr>
              <a:t>pino </a:t>
            </a:r>
            <a:r>
              <a:rPr sz="1800" dirty="0">
                <a:latin typeface="Verdana"/>
                <a:cs typeface="Verdana"/>
              </a:rPr>
              <a:t>1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 conector da placa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mãe.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84575" y="5117338"/>
            <a:ext cx="508444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Verdana"/>
                <a:cs typeface="Verdana"/>
              </a:rPr>
              <a:t>Para </a:t>
            </a:r>
            <a:r>
              <a:rPr sz="1400" dirty="0">
                <a:latin typeface="Verdana"/>
                <a:cs typeface="Verdana"/>
              </a:rPr>
              <a:t>identificar o pino 1 do conector </a:t>
            </a:r>
            <a:r>
              <a:rPr sz="1400" spc="-5" dirty="0">
                <a:latin typeface="Verdana"/>
                <a:cs typeface="Verdana"/>
              </a:rPr>
              <a:t>da </a:t>
            </a:r>
            <a:r>
              <a:rPr sz="1400" dirty="0">
                <a:latin typeface="Verdana"/>
                <a:cs typeface="Verdana"/>
              </a:rPr>
              <a:t>placa mãe </a:t>
            </a:r>
            <a:r>
              <a:rPr sz="1400" spc="-5" dirty="0">
                <a:latin typeface="Verdana"/>
                <a:cs typeface="Verdana"/>
              </a:rPr>
              <a:t>você 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pode </a:t>
            </a:r>
            <a:r>
              <a:rPr sz="1400" dirty="0">
                <a:latin typeface="Verdana"/>
                <a:cs typeface="Verdana"/>
              </a:rPr>
              <a:t>usar a </a:t>
            </a:r>
            <a:r>
              <a:rPr sz="1400" spc="-5" dirty="0">
                <a:latin typeface="Verdana"/>
                <a:cs typeface="Verdana"/>
              </a:rPr>
              <a:t>“regra </a:t>
            </a:r>
            <a:r>
              <a:rPr sz="1400" dirty="0">
                <a:latin typeface="Verdana"/>
                <a:cs typeface="Verdana"/>
              </a:rPr>
              <a:t>do </a:t>
            </a:r>
            <a:r>
              <a:rPr sz="1400" spc="-20" dirty="0">
                <a:latin typeface="Verdana"/>
                <a:cs typeface="Verdana"/>
              </a:rPr>
              <a:t>corte”, </a:t>
            </a:r>
            <a:r>
              <a:rPr sz="1400" dirty="0">
                <a:latin typeface="Verdana"/>
                <a:cs typeface="Verdana"/>
              </a:rPr>
              <a:t>ou </a:t>
            </a:r>
            <a:r>
              <a:rPr sz="1400" spc="-5" dirty="0">
                <a:latin typeface="Verdana"/>
                <a:cs typeface="Verdana"/>
              </a:rPr>
              <a:t>seja, quando </a:t>
            </a:r>
            <a:r>
              <a:rPr sz="1400" dirty="0">
                <a:latin typeface="Verdana"/>
                <a:cs typeface="Verdana"/>
              </a:rPr>
              <a:t>o corte </a:t>
            </a:r>
            <a:r>
              <a:rPr sz="1400" spc="-5" dirty="0">
                <a:latin typeface="Verdana"/>
                <a:cs typeface="Verdana"/>
              </a:rPr>
              <a:t>do </a:t>
            </a:r>
            <a:r>
              <a:rPr sz="1400" spc="-484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conector </a:t>
            </a:r>
            <a:r>
              <a:rPr sz="1400" spc="-5" dirty="0">
                <a:latin typeface="Verdana"/>
                <a:cs typeface="Verdana"/>
              </a:rPr>
              <a:t>da </a:t>
            </a:r>
            <a:r>
              <a:rPr sz="1400" dirty="0">
                <a:latin typeface="Verdana"/>
                <a:cs typeface="Verdana"/>
              </a:rPr>
              <a:t>placa mãe está </a:t>
            </a:r>
            <a:r>
              <a:rPr sz="1400" spc="-5" dirty="0">
                <a:latin typeface="Verdana"/>
                <a:cs typeface="Verdana"/>
              </a:rPr>
              <a:t>voltado </a:t>
            </a:r>
            <a:r>
              <a:rPr sz="1400" spc="-10" dirty="0">
                <a:latin typeface="Verdana"/>
                <a:cs typeface="Verdana"/>
              </a:rPr>
              <a:t>para </a:t>
            </a:r>
            <a:r>
              <a:rPr sz="1400" spc="-5" dirty="0">
                <a:latin typeface="Verdana"/>
                <a:cs typeface="Verdana"/>
              </a:rPr>
              <a:t>você, </a:t>
            </a:r>
            <a:r>
              <a:rPr sz="1400" dirty="0">
                <a:latin typeface="Verdana"/>
                <a:cs typeface="Verdana"/>
              </a:rPr>
              <a:t>o pino 1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está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voltado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para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esquerda,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como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nesta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figura.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008" y="1053083"/>
            <a:ext cx="5201412" cy="39014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6857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Conectando</a:t>
            </a:r>
            <a:r>
              <a:rPr sz="3600" spc="-3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o cabo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na placa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mãe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1554480" cy="441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Verdana"/>
                <a:cs typeface="Verdana"/>
              </a:rPr>
              <a:t>Observe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17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cabo</a:t>
            </a:r>
            <a:r>
              <a:rPr sz="1800" spc="17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flat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foi</a:t>
            </a:r>
            <a:r>
              <a:rPr sz="1800" spc="-7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conectado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segundo</a:t>
            </a:r>
            <a:r>
              <a:rPr sz="1800" dirty="0">
                <a:latin typeface="Verdana"/>
                <a:cs typeface="Verdana"/>
              </a:rPr>
              <a:t> 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“regra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corte”.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Em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caso 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dúvida você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também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pode </a:t>
            </a:r>
            <a:r>
              <a:rPr sz="1800" dirty="0">
                <a:latin typeface="Verdana"/>
                <a:cs typeface="Verdana"/>
              </a:rPr>
              <a:t> identificar 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pino </a:t>
            </a:r>
            <a:r>
              <a:rPr sz="1800" dirty="0">
                <a:latin typeface="Verdana"/>
                <a:cs typeface="Verdana"/>
              </a:rPr>
              <a:t>1 </a:t>
            </a:r>
            <a:r>
              <a:rPr sz="1800" spc="-5" dirty="0">
                <a:latin typeface="Verdana"/>
                <a:cs typeface="Verdana"/>
              </a:rPr>
              <a:t>pela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serigrafia </a:t>
            </a:r>
            <a:r>
              <a:rPr sz="1800" dirty="0">
                <a:latin typeface="Verdana"/>
                <a:cs typeface="Verdana"/>
              </a:rPr>
              <a:t>ou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pelo </a:t>
            </a:r>
            <a:r>
              <a:rPr sz="1800" dirty="0">
                <a:latin typeface="Verdana"/>
                <a:cs typeface="Verdana"/>
              </a:rPr>
              <a:t>manual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 </a:t>
            </a:r>
            <a:r>
              <a:rPr sz="1800" dirty="0">
                <a:latin typeface="Verdana"/>
                <a:cs typeface="Verdana"/>
              </a:rPr>
              <a:t>placa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CPU.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836675"/>
            <a:ext cx="6704076" cy="50292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3251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Conectores</a:t>
            </a:r>
            <a:r>
              <a:rPr sz="3600" spc="-9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IDE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1931035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Identifique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conectores das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interfaces</a:t>
            </a:r>
            <a:r>
              <a:rPr sz="1800" spc="8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IDE1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IDE2.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Em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caso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dúvida, </a:t>
            </a:r>
            <a:r>
              <a:rPr sz="1800" dirty="0">
                <a:latin typeface="Verdana"/>
                <a:cs typeface="Verdana"/>
              </a:rPr>
              <a:t> consulte 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serigrafia, </a:t>
            </a:r>
            <a:r>
              <a:rPr sz="1800" dirty="0">
                <a:latin typeface="Verdana"/>
                <a:cs typeface="Verdana"/>
              </a:rPr>
              <a:t>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principalmente,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manual </a:t>
            </a:r>
            <a:r>
              <a:rPr sz="1800" spc="-5" dirty="0">
                <a:latin typeface="Verdana"/>
                <a:cs typeface="Verdana"/>
              </a:rPr>
              <a:t>da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 de </a:t>
            </a:r>
            <a:r>
              <a:rPr sz="1800" spc="-10" dirty="0">
                <a:latin typeface="Verdana"/>
                <a:cs typeface="Verdana"/>
              </a:rPr>
              <a:t>CPU. </a:t>
            </a:r>
            <a:r>
              <a:rPr sz="1800" spc="-5" dirty="0">
                <a:latin typeface="Verdana"/>
                <a:cs typeface="Verdana"/>
              </a:rPr>
              <a:t> Lembre-se </a:t>
            </a:r>
            <a:r>
              <a:rPr sz="1800" dirty="0">
                <a:latin typeface="Verdana"/>
                <a:cs typeface="Verdana"/>
              </a:rPr>
              <a:t> ainda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em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muitas </a:t>
            </a:r>
            <a:r>
              <a:rPr sz="1800" spc="-5" dirty="0">
                <a:latin typeface="Verdana"/>
                <a:cs typeface="Verdana"/>
              </a:rPr>
              <a:t>placas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modernas,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 da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interface </a:t>
            </a:r>
            <a:r>
              <a:rPr sz="1800" dirty="0">
                <a:latin typeface="Verdana"/>
                <a:cs typeface="Verdana"/>
              </a:rPr>
              <a:t>IDE1 é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azul.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990600"/>
            <a:ext cx="6498336" cy="438454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5740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Cabo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flat </a:t>
            </a:r>
            <a:r>
              <a:rPr sz="3600" spc="-5" dirty="0">
                <a:solidFill>
                  <a:srgbClr val="000000"/>
                </a:solidFill>
              </a:rPr>
              <a:t>para</a:t>
            </a:r>
            <a:r>
              <a:rPr sz="360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o disco</a:t>
            </a:r>
            <a:r>
              <a:rPr sz="3600" spc="-1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rígido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540000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70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Conecte</a:t>
            </a:r>
            <a:r>
              <a:rPr sz="1800" spc="-6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inicialmente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cabo </a:t>
            </a:r>
            <a:r>
              <a:rPr sz="1800" dirty="0">
                <a:latin typeface="Verdana"/>
                <a:cs typeface="Verdana"/>
              </a:rPr>
              <a:t>flat </a:t>
            </a:r>
            <a:r>
              <a:rPr sz="1800" spc="-5" dirty="0">
                <a:latin typeface="Verdana"/>
                <a:cs typeface="Verdana"/>
              </a:rPr>
              <a:t>da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interface </a:t>
            </a:r>
            <a:r>
              <a:rPr sz="1800" dirty="0">
                <a:latin typeface="Verdana"/>
                <a:cs typeface="Verdana"/>
              </a:rPr>
              <a:t>IDE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primária.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latin typeface="Verdana"/>
                <a:cs typeface="Verdana"/>
              </a:rPr>
              <a:t>Recomendamos</a:t>
            </a:r>
            <a:r>
              <a:rPr sz="1800" spc="1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 aí </a:t>
            </a:r>
            <a:r>
              <a:rPr sz="1800" spc="-5" dirty="0">
                <a:latin typeface="Verdana"/>
                <a:cs typeface="Verdana"/>
              </a:rPr>
              <a:t>seja </a:t>
            </a:r>
            <a:r>
              <a:rPr sz="1800" dirty="0">
                <a:latin typeface="Verdana"/>
                <a:cs typeface="Verdana"/>
              </a:rPr>
              <a:t>instalado 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disco rígido, portanto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devemos </a:t>
            </a:r>
            <a:r>
              <a:rPr sz="1800" dirty="0">
                <a:latin typeface="Verdana"/>
                <a:cs typeface="Verdana"/>
              </a:rPr>
              <a:t>usar um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cabo </a:t>
            </a:r>
            <a:r>
              <a:rPr sz="1800" dirty="0">
                <a:latin typeface="Verdana"/>
                <a:cs typeface="Verdana"/>
              </a:rPr>
              <a:t>flat IDE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80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vias,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disco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rígido atinja </a:t>
            </a:r>
            <a:r>
              <a:rPr sz="1800" spc="-5" dirty="0">
                <a:latin typeface="Verdana"/>
                <a:cs typeface="Verdana"/>
              </a:rPr>
              <a:t>seu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desempenho </a:t>
            </a:r>
            <a:r>
              <a:rPr sz="1800" dirty="0">
                <a:latin typeface="Verdana"/>
                <a:cs typeface="Verdana"/>
              </a:rPr>
              <a:t> máximo. </a:t>
            </a:r>
            <a:r>
              <a:rPr sz="1800" spc="-5" dirty="0">
                <a:latin typeface="Verdana"/>
                <a:cs typeface="Verdana"/>
              </a:rPr>
              <a:t>Lembre-se </a:t>
            </a:r>
            <a:r>
              <a:rPr sz="1800" dirty="0">
                <a:latin typeface="Verdana"/>
                <a:cs typeface="Verdana"/>
              </a:rPr>
              <a:t> ainda</a:t>
            </a:r>
            <a:r>
              <a:rPr sz="1800" spc="8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1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</a:t>
            </a:r>
            <a:r>
              <a:rPr sz="1800" spc="1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cabo </a:t>
            </a:r>
            <a:r>
              <a:rPr sz="1800" dirty="0">
                <a:latin typeface="Verdana"/>
                <a:cs typeface="Verdana"/>
              </a:rPr>
              <a:t> flat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80 vias, 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 </a:t>
            </a:r>
            <a:r>
              <a:rPr sz="1800" dirty="0">
                <a:latin typeface="Verdana"/>
                <a:cs typeface="Verdana"/>
              </a:rPr>
              <a:t>azul é o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deve</a:t>
            </a:r>
            <a:r>
              <a:rPr sz="1800" spc="-5" dirty="0">
                <a:latin typeface="Verdana"/>
                <a:cs typeface="Verdana"/>
              </a:rPr>
              <a:t> ser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ligado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mãe.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990600"/>
            <a:ext cx="5628132" cy="51739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680" y="298830"/>
            <a:ext cx="6200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Relembrando</a:t>
            </a:r>
            <a:r>
              <a:rPr sz="3600" spc="-7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alguns</a:t>
            </a:r>
            <a:r>
              <a:rPr sz="3600" spc="-5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cuidados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371091"/>
            <a:ext cx="8436610" cy="4164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Verdana"/>
                <a:cs typeface="Verdana"/>
              </a:rPr>
              <a:t>Eletricidade estática: </a:t>
            </a:r>
            <a:r>
              <a:rPr sz="2000" spc="-5" dirty="0">
                <a:latin typeface="Verdana"/>
                <a:cs typeface="Verdana"/>
              </a:rPr>
              <a:t>Segure </a:t>
            </a:r>
            <a:r>
              <a:rPr sz="2000" dirty="0">
                <a:latin typeface="Verdana"/>
                <a:cs typeface="Verdana"/>
              </a:rPr>
              <a:t>as </a:t>
            </a:r>
            <a:r>
              <a:rPr sz="2000" spc="-5" dirty="0">
                <a:latin typeface="Verdana"/>
                <a:cs typeface="Verdana"/>
              </a:rPr>
              <a:t>peças corretamente </a:t>
            </a:r>
            <a:r>
              <a:rPr sz="2000" dirty="0">
                <a:latin typeface="Verdana"/>
                <a:cs typeface="Verdana"/>
              </a:rPr>
              <a:t>e 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descarregue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 sua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energia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antes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manusear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as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placas</a:t>
            </a:r>
            <a:r>
              <a:rPr sz="2000" dirty="0">
                <a:latin typeface="Verdana"/>
                <a:cs typeface="Verdana"/>
              </a:rPr>
              <a:t> 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demais </a:t>
            </a:r>
            <a:r>
              <a:rPr sz="2000" spc="-68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peças.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Use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</a:t>
            </a:r>
            <a:r>
              <a:rPr sz="2000" spc="-10" dirty="0">
                <a:latin typeface="Verdana"/>
                <a:cs typeface="Verdana"/>
              </a:rPr>
              <a:t> pulseira </a:t>
            </a:r>
            <a:r>
              <a:rPr sz="2000" spc="-5" dirty="0">
                <a:latin typeface="Verdana"/>
                <a:cs typeface="Verdana"/>
              </a:rPr>
              <a:t>anti-estática.</a:t>
            </a:r>
            <a:endParaRPr sz="2000">
              <a:latin typeface="Verdana"/>
              <a:cs typeface="Verdana"/>
            </a:endParaRPr>
          </a:p>
          <a:p>
            <a:pPr marL="12700" marR="121285">
              <a:lnSpc>
                <a:spcPct val="100000"/>
              </a:lnSpc>
              <a:spcBef>
                <a:spcPts val="1260"/>
              </a:spcBef>
            </a:pPr>
            <a:r>
              <a:rPr sz="2000" b="1" dirty="0">
                <a:latin typeface="Verdana"/>
                <a:cs typeface="Verdana"/>
              </a:rPr>
              <a:t>Conexões</a:t>
            </a:r>
            <a:r>
              <a:rPr sz="2000" b="1" spc="-3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de</a:t>
            </a:r>
            <a:r>
              <a:rPr sz="2000" b="1" spc="5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alimentação:</a:t>
            </a:r>
            <a:r>
              <a:rPr sz="2000" b="1" spc="-4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um conector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de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alimentação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for </a:t>
            </a:r>
            <a:r>
              <a:rPr sz="2000" spc="-68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ligado</a:t>
            </a:r>
            <a:r>
              <a:rPr sz="2000" spc="1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invertido,</a:t>
            </a:r>
            <a:r>
              <a:rPr sz="2000" spc="-5" dirty="0">
                <a:latin typeface="Verdana"/>
                <a:cs typeface="Verdana"/>
              </a:rPr>
              <a:t> poderá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queimar</a:t>
            </a:r>
            <a:r>
              <a:rPr sz="2000" spc="-1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uma</a:t>
            </a:r>
            <a:r>
              <a:rPr sz="2000" spc="-1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placa e/ou unidade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de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disco.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000" b="1" dirty="0">
                <a:latin typeface="Verdana"/>
                <a:cs typeface="Verdana"/>
              </a:rPr>
              <a:t>Instalação</a:t>
            </a:r>
            <a:r>
              <a:rPr sz="2000" b="1" spc="-2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do</a:t>
            </a:r>
            <a:r>
              <a:rPr sz="2000" b="1" spc="-10" dirty="0">
                <a:latin typeface="Verdana"/>
                <a:cs typeface="Verdana"/>
              </a:rPr>
              <a:t> </a:t>
            </a:r>
            <a:r>
              <a:rPr sz="2000" b="1" dirty="0">
                <a:latin typeface="Verdana"/>
                <a:cs typeface="Verdana"/>
              </a:rPr>
              <a:t>cooler:</a:t>
            </a:r>
            <a:r>
              <a:rPr sz="2000" b="1" spc="-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Alguns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coolers, </a:t>
            </a:r>
            <a:r>
              <a:rPr sz="2000" dirty="0">
                <a:latin typeface="Verdana"/>
                <a:cs typeface="Verdana"/>
              </a:rPr>
              <a:t>se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instalados</a:t>
            </a:r>
            <a:r>
              <a:rPr sz="2000" spc="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de</a:t>
            </a:r>
            <a:r>
              <a:rPr sz="2000" spc="-5" dirty="0">
                <a:latin typeface="Verdana"/>
                <a:cs typeface="Verdana"/>
              </a:rPr>
              <a:t> forma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Verdana"/>
                <a:cs typeface="Verdana"/>
              </a:rPr>
              <a:t>invertida, </a:t>
            </a:r>
            <a:r>
              <a:rPr sz="2000" spc="-5" dirty="0">
                <a:latin typeface="Verdana"/>
                <a:cs typeface="Verdana"/>
              </a:rPr>
              <a:t>podem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danificar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 </a:t>
            </a:r>
            <a:r>
              <a:rPr sz="2000" spc="-30" dirty="0">
                <a:latin typeface="Verdana"/>
                <a:cs typeface="Verdana"/>
              </a:rPr>
              <a:t>computador.</a:t>
            </a:r>
            <a:endParaRPr sz="2000">
              <a:latin typeface="Verdana"/>
              <a:cs typeface="Verdana"/>
            </a:endParaRPr>
          </a:p>
          <a:p>
            <a:pPr marL="12700" marR="5715" algn="just">
              <a:lnSpc>
                <a:spcPct val="100000"/>
              </a:lnSpc>
              <a:spcBef>
                <a:spcPts val="1265"/>
              </a:spcBef>
            </a:pPr>
            <a:r>
              <a:rPr sz="2000" b="1" spc="-5" dirty="0">
                <a:latin typeface="Verdana"/>
                <a:cs typeface="Verdana"/>
              </a:rPr>
              <a:t>Desligue </a:t>
            </a:r>
            <a:r>
              <a:rPr sz="2000" b="1" dirty="0">
                <a:latin typeface="Verdana"/>
                <a:cs typeface="Verdana"/>
              </a:rPr>
              <a:t>tudo: </a:t>
            </a:r>
            <a:r>
              <a:rPr sz="2000" dirty="0">
                <a:latin typeface="Verdana"/>
                <a:cs typeface="Verdana"/>
              </a:rPr>
              <a:t>Antes </a:t>
            </a:r>
            <a:r>
              <a:rPr sz="2000" spc="-5" dirty="0">
                <a:latin typeface="Verdana"/>
                <a:cs typeface="Verdana"/>
              </a:rPr>
              <a:t>de </a:t>
            </a:r>
            <a:r>
              <a:rPr sz="2000" dirty="0">
                <a:latin typeface="Verdana"/>
                <a:cs typeface="Verdana"/>
              </a:rPr>
              <a:t>conectar ou </a:t>
            </a:r>
            <a:r>
              <a:rPr sz="2000" spc="-5" dirty="0">
                <a:latin typeface="Verdana"/>
                <a:cs typeface="Verdana"/>
              </a:rPr>
              <a:t>desconectar qualquer peça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é </a:t>
            </a:r>
            <a:r>
              <a:rPr sz="2000" spc="-5" dirty="0">
                <a:latin typeface="Verdana"/>
                <a:cs typeface="Verdana"/>
              </a:rPr>
              <a:t>preciso que </a:t>
            </a:r>
            <a:r>
              <a:rPr sz="2000" dirty="0">
                <a:latin typeface="Verdana"/>
                <a:cs typeface="Verdana"/>
              </a:rPr>
              <a:t>o </a:t>
            </a:r>
            <a:r>
              <a:rPr sz="2000" spc="-5" dirty="0">
                <a:latin typeface="Verdana"/>
                <a:cs typeface="Verdana"/>
              </a:rPr>
              <a:t>computador esteja desligado da rede elétrica, ou </a:t>
            </a:r>
            <a:r>
              <a:rPr sz="2000" dirty="0">
                <a:latin typeface="Verdana"/>
                <a:cs typeface="Verdana"/>
              </a:rPr>
              <a:t> então </a:t>
            </a:r>
            <a:r>
              <a:rPr sz="2000" spc="-5" dirty="0">
                <a:latin typeface="Verdana"/>
                <a:cs typeface="Verdana"/>
              </a:rPr>
              <a:t>que seja desligado </a:t>
            </a:r>
            <a:r>
              <a:rPr sz="2000" dirty="0">
                <a:latin typeface="Verdana"/>
                <a:cs typeface="Verdana"/>
              </a:rPr>
              <a:t>o </a:t>
            </a:r>
            <a:r>
              <a:rPr sz="2000" spc="-5" dirty="0">
                <a:latin typeface="Verdana"/>
                <a:cs typeface="Verdana"/>
              </a:rPr>
              <a:t>seu estabilizador de voltagem </a:t>
            </a:r>
            <a:r>
              <a:rPr sz="2000" dirty="0">
                <a:latin typeface="Verdana"/>
                <a:cs typeface="Verdana"/>
              </a:rPr>
              <a:t>ou </a:t>
            </a:r>
            <a:r>
              <a:rPr sz="2000" spc="-5" dirty="0">
                <a:latin typeface="Verdana"/>
                <a:cs typeface="Verdana"/>
              </a:rPr>
              <a:t>filtro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de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linha.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5130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Cabo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conectado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na</a:t>
            </a:r>
            <a:r>
              <a:rPr sz="3600" spc="-3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IDE1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936875" cy="441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 maioria </a:t>
            </a:r>
            <a:r>
              <a:rPr sz="1800" spc="-5" dirty="0">
                <a:latin typeface="Verdana"/>
                <a:cs typeface="Verdana"/>
              </a:rPr>
              <a:t>dos cabos </a:t>
            </a:r>
            <a:r>
              <a:rPr sz="1800" dirty="0">
                <a:latin typeface="Verdana"/>
                <a:cs typeface="Verdana"/>
              </a:rPr>
              <a:t>flat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IDE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possuem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chanfro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 seu </a:t>
            </a:r>
            <a:r>
              <a:rPr sz="1800" spc="-30" dirty="0">
                <a:latin typeface="Verdana"/>
                <a:cs typeface="Verdana"/>
              </a:rPr>
              <a:t>conector. </a:t>
            </a:r>
            <a:r>
              <a:rPr sz="1800" spc="-5" dirty="0">
                <a:latin typeface="Verdana"/>
                <a:cs typeface="Verdana"/>
              </a:rPr>
              <a:t>Este </a:t>
            </a:r>
            <a:r>
              <a:rPr sz="1800" dirty="0">
                <a:latin typeface="Verdana"/>
                <a:cs typeface="Verdana"/>
              </a:rPr>
              <a:t> chanfro é </a:t>
            </a:r>
            <a:r>
              <a:rPr sz="1800" spc="-5" dirty="0">
                <a:latin typeface="Verdana"/>
                <a:cs typeface="Verdana"/>
              </a:rPr>
              <a:t>encaixado </a:t>
            </a:r>
            <a:r>
              <a:rPr sz="1800" dirty="0">
                <a:latin typeface="Verdana"/>
                <a:cs typeface="Verdana"/>
              </a:rPr>
              <a:t>no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corte existente no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 correspondente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 </a:t>
            </a:r>
            <a:r>
              <a:rPr sz="1800" dirty="0">
                <a:latin typeface="Verdana"/>
                <a:cs typeface="Verdana"/>
              </a:rPr>
              <a:t>placa mãe. </a:t>
            </a:r>
            <a:r>
              <a:rPr sz="1800" spc="-25" dirty="0">
                <a:latin typeface="Verdana"/>
                <a:cs typeface="Verdana"/>
              </a:rPr>
              <a:t>Para 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conectar corretamente,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você pode </a:t>
            </a:r>
            <a:r>
              <a:rPr sz="1800" dirty="0">
                <a:latin typeface="Verdana"/>
                <a:cs typeface="Verdana"/>
              </a:rPr>
              <a:t>ainda usar 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“regra</a:t>
            </a:r>
            <a:r>
              <a:rPr sz="1800" spc="-5" dirty="0">
                <a:latin typeface="Verdana"/>
                <a:cs typeface="Verdana"/>
              </a:rPr>
              <a:t> do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corte”:</a:t>
            </a:r>
            <a:endParaRPr sz="1800">
              <a:latin typeface="Verdana"/>
              <a:cs typeface="Verdana"/>
            </a:endParaRPr>
          </a:p>
          <a:p>
            <a:pPr marL="12700" marR="89535">
              <a:lnSpc>
                <a:spcPct val="100000"/>
              </a:lnSpc>
            </a:pPr>
            <a:r>
              <a:rPr sz="1800" spc="-5" dirty="0">
                <a:latin typeface="Verdana"/>
                <a:cs typeface="Verdana"/>
              </a:rPr>
              <a:t>Corte voltado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spc="-5" dirty="0">
                <a:latin typeface="Verdana"/>
                <a:cs typeface="Verdana"/>
              </a:rPr>
              <a:t>você, </a:t>
            </a:r>
            <a:r>
              <a:rPr sz="1800" spc="-6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pino </a:t>
            </a:r>
            <a:r>
              <a:rPr sz="1800" dirty="0">
                <a:latin typeface="Verdana"/>
                <a:cs typeface="Verdana"/>
              </a:rPr>
              <a:t>1 (fio </a:t>
            </a:r>
            <a:r>
              <a:rPr sz="1800" spc="-5" dirty="0">
                <a:latin typeface="Verdana"/>
                <a:cs typeface="Verdana"/>
              </a:rPr>
              <a:t>pintado 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cabo) voltado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esquerda.</a:t>
            </a:r>
            <a:endParaRPr sz="1800">
              <a:latin typeface="Verdana"/>
              <a:cs typeface="Verdana"/>
            </a:endParaRPr>
          </a:p>
          <a:p>
            <a:pPr marL="12700" marR="6286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Verdana"/>
                <a:cs typeface="Verdana"/>
              </a:rPr>
              <a:t>É </a:t>
            </a:r>
            <a:r>
              <a:rPr sz="1800" spc="-5" dirty="0">
                <a:latin typeface="Verdana"/>
                <a:cs typeface="Verdana"/>
              </a:rPr>
              <a:t>exatamente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vemos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figura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ao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lado.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0" y="914400"/>
            <a:ext cx="5355336" cy="40157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0473" y="137540"/>
            <a:ext cx="6477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Cabo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das</a:t>
            </a:r>
            <a:r>
              <a:rPr sz="3600" dirty="0">
                <a:solidFill>
                  <a:srgbClr val="000000"/>
                </a:solidFill>
              </a:rPr>
              <a:t> unidades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CD/DVD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981325" cy="441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Ligue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outro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cabo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flat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interface </a:t>
            </a:r>
            <a:r>
              <a:rPr sz="1800" dirty="0">
                <a:latin typeface="Verdana"/>
                <a:cs typeface="Verdana"/>
              </a:rPr>
              <a:t>IDE </a:t>
            </a:r>
            <a:r>
              <a:rPr sz="1800" spc="-5" dirty="0">
                <a:latin typeface="Verdana"/>
                <a:cs typeface="Verdana"/>
              </a:rPr>
              <a:t>secundária,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 </a:t>
            </a:r>
            <a:r>
              <a:rPr sz="1800" spc="-5" dirty="0">
                <a:latin typeface="Verdana"/>
                <a:cs typeface="Verdana"/>
              </a:rPr>
              <a:t>qual ligaremos </a:t>
            </a:r>
            <a:r>
              <a:rPr sz="1800" dirty="0">
                <a:latin typeface="Verdana"/>
                <a:cs typeface="Verdana"/>
              </a:rPr>
              <a:t>as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unidades de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CD </a:t>
            </a:r>
            <a:r>
              <a:rPr sz="1800" dirty="0">
                <a:latin typeface="Verdana"/>
                <a:cs typeface="Verdana"/>
              </a:rPr>
              <a:t>e/ou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DVD.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Os </a:t>
            </a:r>
            <a:r>
              <a:rPr sz="1800" dirty="0">
                <a:latin typeface="Verdana"/>
                <a:cs typeface="Verdana"/>
              </a:rPr>
              <a:t>33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MB/s</a:t>
            </a:r>
            <a:endParaRPr sz="1800">
              <a:latin typeface="Verdana"/>
              <a:cs typeface="Verdana"/>
            </a:endParaRPr>
          </a:p>
          <a:p>
            <a:pPr marL="12700" marR="9525">
              <a:lnSpc>
                <a:spcPct val="100000"/>
              </a:lnSpc>
            </a:pPr>
            <a:r>
              <a:rPr sz="1800" spc="-5" dirty="0">
                <a:latin typeface="Verdana"/>
                <a:cs typeface="Verdana"/>
              </a:rPr>
              <a:t>suportados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pelo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cabo </a:t>
            </a:r>
            <a:r>
              <a:rPr sz="1800" dirty="0">
                <a:latin typeface="Verdana"/>
                <a:cs typeface="Verdana"/>
              </a:rPr>
              <a:t>flat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40 vias são suficiente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dirty="0">
                <a:latin typeface="Verdana"/>
                <a:cs typeface="Verdana"/>
              </a:rPr>
              <a:t>as </a:t>
            </a:r>
            <a:r>
              <a:rPr sz="1800" spc="-5" dirty="0">
                <a:latin typeface="Verdana"/>
                <a:cs typeface="Verdana"/>
              </a:rPr>
              <a:t>unidades de CD </a:t>
            </a:r>
            <a:r>
              <a:rPr sz="1800" dirty="0">
                <a:latin typeface="Verdana"/>
                <a:cs typeface="Verdana"/>
              </a:rPr>
              <a:t>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DVD. Portanto </a:t>
            </a:r>
            <a:r>
              <a:rPr sz="1800" dirty="0">
                <a:latin typeface="Verdana"/>
                <a:cs typeface="Verdana"/>
              </a:rPr>
              <a:t>não é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necessário </a:t>
            </a:r>
            <a:r>
              <a:rPr sz="1800" dirty="0">
                <a:latin typeface="Verdana"/>
                <a:cs typeface="Verdana"/>
              </a:rPr>
              <a:t>usar </a:t>
            </a:r>
            <a:r>
              <a:rPr sz="1800" spc="-5" dirty="0">
                <a:latin typeface="Verdana"/>
                <a:cs typeface="Verdana"/>
              </a:rPr>
              <a:t>cabo 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80 </a:t>
            </a:r>
            <a:r>
              <a:rPr sz="1800" dirty="0">
                <a:latin typeface="Verdana"/>
                <a:cs typeface="Verdana"/>
              </a:rPr>
              <a:t>vias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spc="-5" dirty="0">
                <a:latin typeface="Verdana"/>
                <a:cs typeface="Verdana"/>
              </a:rPr>
              <a:t>esta função,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basta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de 40. Mas </a:t>
            </a:r>
            <a:r>
              <a:rPr sz="1800" dirty="0">
                <a:latin typeface="Verdana"/>
                <a:cs typeface="Verdana"/>
              </a:rPr>
              <a:t>se for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usado também aqui </a:t>
            </a:r>
            <a:r>
              <a:rPr sz="1800" dirty="0">
                <a:latin typeface="Verdana"/>
                <a:cs typeface="Verdana"/>
              </a:rPr>
              <a:t>um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cabo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80,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não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há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problema, </a:t>
            </a:r>
            <a:r>
              <a:rPr sz="1800" dirty="0">
                <a:latin typeface="Verdana"/>
                <a:cs typeface="Verdana"/>
              </a:rPr>
              <a:t>mas </a:t>
            </a:r>
            <a:r>
              <a:rPr sz="1800" spc="-5" dirty="0">
                <a:latin typeface="Verdana"/>
                <a:cs typeface="Verdana"/>
              </a:rPr>
              <a:t>também </a:t>
            </a:r>
            <a:r>
              <a:rPr sz="1800" dirty="0">
                <a:latin typeface="Verdana"/>
                <a:cs typeface="Verdana"/>
              </a:rPr>
              <a:t> não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há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grande </a:t>
            </a:r>
            <a:r>
              <a:rPr sz="1800" spc="-5" dirty="0">
                <a:latin typeface="Verdana"/>
                <a:cs typeface="Verdana"/>
              </a:rPr>
              <a:t>benefício.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0" y="990600"/>
            <a:ext cx="5507736" cy="41300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0473" y="137540"/>
            <a:ext cx="2185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Cabo</a:t>
            </a:r>
            <a:r>
              <a:rPr sz="3600" spc="-8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Sata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33273" y="970026"/>
            <a:ext cx="2990215" cy="551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Os conectores </a:t>
            </a:r>
            <a:r>
              <a:rPr sz="1800" dirty="0">
                <a:latin typeface="Verdana"/>
                <a:cs typeface="Verdana"/>
              </a:rPr>
              <a:t>e </a:t>
            </a:r>
            <a:r>
              <a:rPr sz="1800" spc="-5" dirty="0">
                <a:latin typeface="Verdana"/>
                <a:cs typeface="Verdana"/>
              </a:rPr>
              <a:t>cabos </a:t>
            </a:r>
            <a:r>
              <a:rPr sz="1800" dirty="0">
                <a:latin typeface="Verdana"/>
                <a:cs typeface="Verdana"/>
              </a:rPr>
              <a:t> utilizados na </a:t>
            </a:r>
            <a:r>
              <a:rPr sz="1800" spc="-5" dirty="0">
                <a:latin typeface="Verdana"/>
                <a:cs typeface="Verdana"/>
              </a:rPr>
              <a:t>tecnologia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60" dirty="0">
                <a:latin typeface="Verdana"/>
                <a:cs typeface="Verdana"/>
              </a:rPr>
              <a:t>SATA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oferecem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duas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grandes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vantagens</a:t>
            </a:r>
            <a:r>
              <a:rPr sz="1800" spc="-5" dirty="0">
                <a:latin typeface="Verdana"/>
                <a:cs typeface="Verdana"/>
              </a:rPr>
              <a:t> ao </a:t>
            </a:r>
            <a:r>
              <a:rPr sz="1800" dirty="0">
                <a:latin typeface="Verdana"/>
                <a:cs typeface="Verdana"/>
              </a:rPr>
              <a:t> usuário: </a:t>
            </a:r>
            <a:r>
              <a:rPr sz="1800" spc="-5" dirty="0">
                <a:latin typeface="Verdana"/>
                <a:cs typeface="Verdana"/>
              </a:rPr>
              <a:t>ocupam </a:t>
            </a:r>
            <a:r>
              <a:rPr sz="1800" dirty="0">
                <a:latin typeface="Verdana"/>
                <a:cs typeface="Verdana"/>
              </a:rPr>
              <a:t>menos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espaço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dentro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computador; </a:t>
            </a:r>
            <a:r>
              <a:rPr sz="1800" dirty="0">
                <a:latin typeface="Verdana"/>
                <a:cs typeface="Verdana"/>
              </a:rPr>
              <a:t>e </a:t>
            </a:r>
            <a:r>
              <a:rPr sz="1800" spc="-5" dirty="0">
                <a:latin typeface="Verdana"/>
                <a:cs typeface="Verdana"/>
              </a:rPr>
              <a:t>possuem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encaixe </a:t>
            </a:r>
            <a:r>
              <a:rPr sz="1800" dirty="0">
                <a:latin typeface="Verdana"/>
                <a:cs typeface="Verdana"/>
              </a:rPr>
              <a:t>mais fácil e mais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seguro (é praticamente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impossível conectar </a:t>
            </a:r>
            <a:r>
              <a:rPr sz="1800" dirty="0">
                <a:latin typeface="Verdana"/>
                <a:cs typeface="Verdana"/>
              </a:rPr>
              <a:t>um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cabo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60" dirty="0">
                <a:latin typeface="Verdana"/>
                <a:cs typeface="Verdana"/>
              </a:rPr>
              <a:t>SATA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maneira </a:t>
            </a:r>
            <a:r>
              <a:rPr sz="1800" spc="-5" dirty="0">
                <a:latin typeface="Verdana"/>
                <a:cs typeface="Verdana"/>
              </a:rPr>
              <a:t> invertida). </a:t>
            </a:r>
            <a:r>
              <a:rPr sz="1800" dirty="0">
                <a:latin typeface="Verdana"/>
                <a:cs typeface="Verdana"/>
              </a:rPr>
              <a:t>O mesmo </a:t>
            </a:r>
            <a:r>
              <a:rPr sz="1800" spc="-10" dirty="0">
                <a:latin typeface="Verdana"/>
                <a:cs typeface="Verdana"/>
              </a:rPr>
              <a:t>vale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5" dirty="0">
                <a:latin typeface="Verdana"/>
                <a:cs typeface="Verdana"/>
              </a:rPr>
              <a:t> conector de </a:t>
            </a:r>
            <a:r>
              <a:rPr sz="1800" dirty="0">
                <a:latin typeface="Verdana"/>
                <a:cs typeface="Verdana"/>
              </a:rPr>
              <a:t> alimentação elétrica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HD (ou de outro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dispositivo compatível).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imagem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seguir </a:t>
            </a:r>
            <a:r>
              <a:rPr sz="1800" spc="-10" dirty="0">
                <a:latin typeface="Verdana"/>
                <a:cs typeface="Verdana"/>
              </a:rPr>
              <a:t>mostra 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 </a:t>
            </a:r>
            <a:r>
              <a:rPr sz="1800" spc="-5" dirty="0">
                <a:latin typeface="Verdana"/>
                <a:cs typeface="Verdana"/>
              </a:rPr>
              <a:t>cabo </a:t>
            </a:r>
            <a:r>
              <a:rPr sz="1800" spc="-60" dirty="0">
                <a:latin typeface="Verdana"/>
                <a:cs typeface="Verdana"/>
              </a:rPr>
              <a:t>SATA </a:t>
            </a:r>
            <a:r>
              <a:rPr sz="1800" spc="-5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convencional </a:t>
            </a:r>
            <a:r>
              <a:rPr sz="1800" dirty="0">
                <a:latin typeface="Verdana"/>
                <a:cs typeface="Verdana"/>
              </a:rPr>
              <a:t>e </a:t>
            </a:r>
            <a:r>
              <a:rPr sz="1800" spc="-5" dirty="0">
                <a:latin typeface="Verdana"/>
                <a:cs typeface="Verdana"/>
              </a:rPr>
              <a:t>seus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conectores: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4615" y="1726692"/>
            <a:ext cx="5600699" cy="374446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0473" y="137540"/>
            <a:ext cx="2185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Cabo</a:t>
            </a:r>
            <a:r>
              <a:rPr sz="3600" spc="-8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Sata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33273" y="970026"/>
            <a:ext cx="29324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foto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seguir</a:t>
            </a:r>
            <a:r>
              <a:rPr sz="1800" spc="-10" dirty="0">
                <a:latin typeface="Verdana"/>
                <a:cs typeface="Verdana"/>
              </a:rPr>
              <a:t> mostra </a:t>
            </a:r>
            <a:r>
              <a:rPr sz="1800" dirty="0">
                <a:latin typeface="Verdana"/>
                <a:cs typeface="Verdana"/>
              </a:rPr>
              <a:t>os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cabos </a:t>
            </a:r>
            <a:r>
              <a:rPr sz="1800" spc="-60" dirty="0">
                <a:latin typeface="Verdana"/>
                <a:cs typeface="Verdana"/>
              </a:rPr>
              <a:t>SATA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 alimentação elétrica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conectados em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HD: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3628" y="934211"/>
            <a:ext cx="4032504" cy="26334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23" y="2279904"/>
            <a:ext cx="4085844" cy="23012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11623" y="4005071"/>
            <a:ext cx="3921252" cy="215950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5459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Conexões</a:t>
            </a:r>
            <a:r>
              <a:rPr sz="3600" spc="-4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no</a:t>
            </a:r>
            <a:r>
              <a:rPr sz="3600" spc="-1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painel</a:t>
            </a:r>
            <a:r>
              <a:rPr sz="3600" spc="-4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frontal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1789430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 forma mais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fácil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spc="-5" dirty="0">
                <a:latin typeface="Verdana"/>
                <a:cs typeface="Verdana"/>
              </a:rPr>
              <a:t>fazer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as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conexões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 </a:t>
            </a:r>
            <a:r>
              <a:rPr sz="1800" dirty="0">
                <a:latin typeface="Verdana"/>
                <a:cs typeface="Verdana"/>
              </a:rPr>
              <a:t>mãe com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painel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(Reset,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Power 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Switch, etc.) </a:t>
            </a:r>
            <a:r>
              <a:rPr sz="1800" dirty="0">
                <a:latin typeface="Verdana"/>
                <a:cs typeface="Verdana"/>
              </a:rPr>
              <a:t>é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faze-lo </a:t>
            </a:r>
            <a:r>
              <a:rPr sz="1800" spc="-10" dirty="0">
                <a:latin typeface="Verdana"/>
                <a:cs typeface="Verdana"/>
              </a:rPr>
              <a:t>fora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1066800"/>
            <a:ext cx="6574535" cy="49301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5740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Conectores</a:t>
            </a:r>
            <a:r>
              <a:rPr sz="3600" spc="-4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do</a:t>
            </a:r>
            <a:r>
              <a:rPr sz="3600" spc="-3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painel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frontal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8246745" cy="4464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593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Ligue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conectores do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painel frontal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gabinete:</a:t>
            </a:r>
            <a:endParaRPr sz="1800">
              <a:latin typeface="Verdana"/>
              <a:cs typeface="Verdana"/>
            </a:endParaRPr>
          </a:p>
          <a:p>
            <a:pPr marL="295910" indent="-283845">
              <a:lnSpc>
                <a:spcPct val="100000"/>
              </a:lnSpc>
              <a:buFont typeface="Wingdings"/>
              <a:buChar char=""/>
              <a:tabLst>
                <a:tab pos="296545" algn="l"/>
              </a:tabLst>
            </a:pPr>
            <a:r>
              <a:rPr sz="1800" spc="-15" dirty="0">
                <a:latin typeface="Verdana"/>
                <a:cs typeface="Verdana"/>
              </a:rPr>
              <a:t>Reset</a:t>
            </a:r>
            <a:endParaRPr sz="1800">
              <a:latin typeface="Verdana"/>
              <a:cs typeface="Verdana"/>
            </a:endParaRPr>
          </a:p>
          <a:p>
            <a:pPr marL="295910" indent="-283845">
              <a:lnSpc>
                <a:spcPct val="100000"/>
              </a:lnSpc>
              <a:buFont typeface="Wingdings"/>
              <a:buChar char=""/>
              <a:tabLst>
                <a:tab pos="296545" algn="l"/>
              </a:tabLst>
            </a:pPr>
            <a:r>
              <a:rPr sz="1800" spc="-15" dirty="0">
                <a:latin typeface="Verdana"/>
                <a:cs typeface="Verdana"/>
              </a:rPr>
              <a:t>Power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Switch</a:t>
            </a:r>
            <a:endParaRPr sz="1800">
              <a:latin typeface="Verdana"/>
              <a:cs typeface="Verdana"/>
            </a:endParaRPr>
          </a:p>
          <a:p>
            <a:pPr marL="295910" indent="-283845">
              <a:lnSpc>
                <a:spcPct val="100000"/>
              </a:lnSpc>
              <a:buFont typeface="Wingdings"/>
              <a:buChar char=""/>
              <a:tabLst>
                <a:tab pos="296545" algn="l"/>
              </a:tabLst>
            </a:pPr>
            <a:r>
              <a:rPr sz="1800" spc="-5" dirty="0">
                <a:latin typeface="Verdana"/>
                <a:cs typeface="Verdana"/>
              </a:rPr>
              <a:t>PC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Speaker</a:t>
            </a:r>
            <a:endParaRPr sz="1800">
              <a:latin typeface="Verdana"/>
              <a:cs typeface="Verdana"/>
            </a:endParaRPr>
          </a:p>
          <a:p>
            <a:pPr marL="12700" marR="5924550">
              <a:lnSpc>
                <a:spcPct val="100000"/>
              </a:lnSpc>
              <a:buFont typeface="Wingdings"/>
              <a:buChar char=""/>
              <a:tabLst>
                <a:tab pos="296545" algn="l"/>
              </a:tabLst>
            </a:pPr>
            <a:r>
              <a:rPr sz="1800" dirty="0">
                <a:latin typeface="Verdana"/>
                <a:cs typeface="Verdana"/>
              </a:rPr>
              <a:t>IDE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LED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(ou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HDD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LED)</a:t>
            </a:r>
            <a:endParaRPr sz="1800">
              <a:latin typeface="Verdana"/>
              <a:cs typeface="Verdana"/>
            </a:endParaRPr>
          </a:p>
          <a:p>
            <a:pPr marL="295910" indent="-283845">
              <a:lnSpc>
                <a:spcPct val="100000"/>
              </a:lnSpc>
              <a:buFont typeface="Wingdings"/>
              <a:buChar char=""/>
              <a:tabLst>
                <a:tab pos="296545" algn="l"/>
              </a:tabLst>
            </a:pPr>
            <a:r>
              <a:rPr sz="1800" spc="-15" dirty="0">
                <a:latin typeface="Verdana"/>
                <a:cs typeface="Verdana"/>
              </a:rPr>
              <a:t>Power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LED</a:t>
            </a:r>
            <a:endParaRPr sz="1800">
              <a:latin typeface="Verdana"/>
              <a:cs typeface="Verdana"/>
            </a:endParaRPr>
          </a:p>
          <a:p>
            <a:pPr marL="12700" marR="5400675">
              <a:lnSpc>
                <a:spcPct val="100000"/>
              </a:lnSpc>
            </a:pPr>
            <a:r>
              <a:rPr sz="1800" dirty="0">
                <a:latin typeface="Verdana"/>
                <a:cs typeface="Verdana"/>
              </a:rPr>
              <a:t>Use as instruções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existentes</a:t>
            </a:r>
            <a:r>
              <a:rPr sz="1800" dirty="0">
                <a:latin typeface="Verdana"/>
                <a:cs typeface="Verdana"/>
              </a:rPr>
              <a:t> no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manual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CPU.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50">
              <a:latin typeface="Verdana"/>
              <a:cs typeface="Verdana"/>
            </a:endParaRPr>
          </a:p>
          <a:p>
            <a:pPr marL="3491229" marR="5080">
              <a:lnSpc>
                <a:spcPct val="100000"/>
              </a:lnSpc>
            </a:pPr>
            <a:r>
              <a:rPr sz="1400" spc="-15" dirty="0">
                <a:latin typeface="Verdana"/>
                <a:cs typeface="Verdana"/>
              </a:rPr>
              <a:t>Você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também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pode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seguir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as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instruções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da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serigrafia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da </a:t>
            </a:r>
            <a:r>
              <a:rPr sz="1400" dirty="0">
                <a:latin typeface="Verdana"/>
                <a:cs typeface="Verdana"/>
              </a:rPr>
              <a:t>placa, mas </a:t>
            </a:r>
            <a:r>
              <a:rPr sz="1400" spc="-5" dirty="0">
                <a:latin typeface="Verdana"/>
                <a:cs typeface="Verdana"/>
              </a:rPr>
              <a:t>tome cuidado, </a:t>
            </a:r>
            <a:r>
              <a:rPr sz="1400" dirty="0">
                <a:latin typeface="Verdana"/>
                <a:cs typeface="Verdana"/>
              </a:rPr>
              <a:t>muitas </a:t>
            </a:r>
            <a:r>
              <a:rPr sz="1400" spc="-5" dirty="0">
                <a:latin typeface="Verdana"/>
                <a:cs typeface="Verdana"/>
              </a:rPr>
              <a:t>vezes </a:t>
            </a:r>
            <a:r>
              <a:rPr sz="1400" spc="5" dirty="0">
                <a:latin typeface="Verdana"/>
                <a:cs typeface="Verdana"/>
              </a:rPr>
              <a:t>ela </a:t>
            </a:r>
            <a:r>
              <a:rPr sz="1400" dirty="0">
                <a:latin typeface="Verdana"/>
                <a:cs typeface="Verdana"/>
              </a:rPr>
              <a:t>é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confusa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deixa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margem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 dúvidas.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600" y="838200"/>
            <a:ext cx="5202936" cy="39014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6577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Usar o </a:t>
            </a:r>
            <a:r>
              <a:rPr sz="3600" dirty="0">
                <a:solidFill>
                  <a:srgbClr val="000000"/>
                </a:solidFill>
              </a:rPr>
              <a:t>manual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da placa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</a:t>
            </a:r>
            <a:r>
              <a:rPr sz="360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CPU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07340" y="5290566"/>
            <a:ext cx="849630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A forma mais precisa e </a:t>
            </a:r>
            <a:r>
              <a:rPr sz="1400" spc="-5" dirty="0">
                <a:latin typeface="Verdana"/>
                <a:cs typeface="Verdana"/>
              </a:rPr>
              <a:t>clara </a:t>
            </a:r>
            <a:r>
              <a:rPr sz="1400" spc="-10" dirty="0">
                <a:latin typeface="Verdana"/>
                <a:cs typeface="Verdana"/>
              </a:rPr>
              <a:t>para </a:t>
            </a:r>
            <a:r>
              <a:rPr sz="1400" spc="-5" dirty="0">
                <a:latin typeface="Verdana"/>
                <a:cs typeface="Verdana"/>
              </a:rPr>
              <a:t>fazer </a:t>
            </a:r>
            <a:r>
              <a:rPr sz="1400" dirty="0">
                <a:latin typeface="Verdana"/>
                <a:cs typeface="Verdana"/>
              </a:rPr>
              <a:t>essas ligações é usando o </a:t>
            </a:r>
            <a:r>
              <a:rPr sz="1400" spc="-5" dirty="0">
                <a:latin typeface="Verdana"/>
                <a:cs typeface="Verdana"/>
              </a:rPr>
              <a:t>diagrama </a:t>
            </a:r>
            <a:r>
              <a:rPr sz="1400" dirty="0">
                <a:latin typeface="Verdana"/>
                <a:cs typeface="Verdana"/>
              </a:rPr>
              <a:t>existente no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manual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da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sua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placa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 CPU.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Lembre-se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que </a:t>
            </a:r>
            <a:r>
              <a:rPr sz="1400" dirty="0">
                <a:latin typeface="Verdana"/>
                <a:cs typeface="Verdana"/>
              </a:rPr>
              <a:t>alguns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conectores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ficam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sem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uso, </a:t>
            </a:r>
            <a:r>
              <a:rPr sz="1400" dirty="0">
                <a:latin typeface="Verdana"/>
                <a:cs typeface="Verdana"/>
              </a:rPr>
              <a:t>como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Message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LED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SMI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Lead,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pois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 </a:t>
            </a:r>
            <a:r>
              <a:rPr sz="1400" spc="5" dirty="0">
                <a:latin typeface="Verdana"/>
                <a:cs typeface="Verdana"/>
              </a:rPr>
              <a:t>maioria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dos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gabinetes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não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têm </a:t>
            </a:r>
            <a:r>
              <a:rPr sz="1400" dirty="0">
                <a:latin typeface="Verdana"/>
                <a:cs typeface="Verdana"/>
              </a:rPr>
              <a:t>as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conexões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correspondentes.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990600"/>
            <a:ext cx="8153400" cy="396544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5056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000000"/>
                </a:solidFill>
              </a:rPr>
              <a:t>Ventiladores</a:t>
            </a:r>
            <a:r>
              <a:rPr sz="3600" spc="-5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do</a:t>
            </a:r>
            <a:r>
              <a:rPr sz="3600" spc="-3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gabinete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292985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Aproveite</a:t>
            </a:r>
            <a:r>
              <a:rPr sz="1800" spc="-5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ligar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também, </a:t>
            </a:r>
            <a:r>
              <a:rPr sz="1800" dirty="0">
                <a:latin typeface="Verdana"/>
                <a:cs typeface="Verdana"/>
              </a:rPr>
              <a:t>caso os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fios </a:t>
            </a:r>
            <a:r>
              <a:rPr sz="1800" spc="-5" dirty="0">
                <a:latin typeface="Verdana"/>
                <a:cs typeface="Verdana"/>
              </a:rPr>
              <a:t>tenham </a:t>
            </a:r>
            <a:r>
              <a:rPr sz="1800" dirty="0">
                <a:latin typeface="Verdana"/>
                <a:cs typeface="Verdana"/>
              </a:rPr>
              <a:t> comprimento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suficiente, os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conectores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ventiladores 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gabinete. Esses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ventiladores podem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ser ligados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diretamente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fonte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alimentação, </a:t>
            </a:r>
            <a:r>
              <a:rPr sz="1800" dirty="0">
                <a:latin typeface="Verdana"/>
                <a:cs typeface="Verdana"/>
              </a:rPr>
              <a:t>ou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então </a:t>
            </a:r>
            <a:r>
              <a:rPr sz="1800" dirty="0">
                <a:latin typeface="Verdana"/>
                <a:cs typeface="Verdana"/>
              </a:rPr>
              <a:t>na placa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CPU,</a:t>
            </a:r>
            <a:r>
              <a:rPr sz="1800" spc="6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em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conectores </a:t>
            </a:r>
            <a:r>
              <a:rPr sz="1800" dirty="0">
                <a:latin typeface="Verdana"/>
                <a:cs typeface="Verdana"/>
              </a:rPr>
              <a:t>como 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figura </a:t>
            </a:r>
            <a:r>
              <a:rPr sz="1800" dirty="0">
                <a:latin typeface="Verdana"/>
                <a:cs typeface="Verdana"/>
              </a:rPr>
              <a:t>ao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lado.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400" y="1126236"/>
            <a:ext cx="6091428" cy="456742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3733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Conexões</a:t>
            </a:r>
            <a:r>
              <a:rPr sz="3600" spc="-8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prontas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1604645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Verdana"/>
                <a:cs typeface="Verdana"/>
              </a:rPr>
              <a:t>Vemos </a:t>
            </a:r>
            <a:r>
              <a:rPr sz="1800" dirty="0">
                <a:latin typeface="Verdana"/>
                <a:cs typeface="Verdana"/>
              </a:rPr>
              <a:t>na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figura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ao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lado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já </a:t>
            </a:r>
            <a:r>
              <a:rPr sz="1800" spc="-5" dirty="0">
                <a:latin typeface="Verdana"/>
                <a:cs typeface="Verdana"/>
              </a:rPr>
              <a:t>estão </a:t>
            </a:r>
            <a:r>
              <a:rPr sz="1800" dirty="0">
                <a:latin typeface="Verdana"/>
                <a:cs typeface="Verdana"/>
              </a:rPr>
              <a:t> feitas </a:t>
            </a:r>
            <a:r>
              <a:rPr sz="1800" spc="-5" dirty="0">
                <a:latin typeface="Verdana"/>
                <a:cs typeface="Verdana"/>
              </a:rPr>
              <a:t>as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ligações do </a:t>
            </a:r>
            <a:r>
              <a:rPr sz="1800" dirty="0">
                <a:latin typeface="Verdana"/>
                <a:cs typeface="Verdana"/>
              </a:rPr>
              <a:t> painel frontal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 gabinete </a:t>
            </a:r>
            <a:r>
              <a:rPr sz="1800" dirty="0">
                <a:latin typeface="Verdana"/>
                <a:cs typeface="Verdana"/>
              </a:rPr>
              <a:t>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cooler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frontal.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908303"/>
            <a:ext cx="6627876" cy="49712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666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Con</a:t>
            </a:r>
            <a:r>
              <a:rPr sz="3600" dirty="0">
                <a:solidFill>
                  <a:srgbClr val="000000"/>
                </a:solidFill>
              </a:rPr>
              <a:t>ector</a:t>
            </a:r>
            <a:r>
              <a:rPr sz="3600" spc="-225" dirty="0">
                <a:solidFill>
                  <a:srgbClr val="000000"/>
                </a:solidFill>
              </a:rPr>
              <a:t> </a:t>
            </a:r>
            <a:r>
              <a:rPr sz="3600" spc="-270" dirty="0">
                <a:solidFill>
                  <a:srgbClr val="000000"/>
                </a:solidFill>
              </a:rPr>
              <a:t>A</a:t>
            </a:r>
            <a:r>
              <a:rPr sz="3600" dirty="0">
                <a:solidFill>
                  <a:srgbClr val="000000"/>
                </a:solidFill>
              </a:rPr>
              <a:t>TX </a:t>
            </a:r>
            <a:r>
              <a:rPr sz="3600" spc="-5" dirty="0">
                <a:solidFill>
                  <a:srgbClr val="000000"/>
                </a:solidFill>
              </a:rPr>
              <a:t>pr</a:t>
            </a:r>
            <a:r>
              <a:rPr sz="3600" dirty="0">
                <a:solidFill>
                  <a:srgbClr val="000000"/>
                </a:solidFill>
              </a:rPr>
              <a:t>i</a:t>
            </a:r>
            <a:r>
              <a:rPr sz="3600" spc="-5" dirty="0">
                <a:solidFill>
                  <a:srgbClr val="000000"/>
                </a:solidFill>
              </a:rPr>
              <a:t>ncip</a:t>
            </a:r>
            <a:r>
              <a:rPr sz="3600" dirty="0">
                <a:solidFill>
                  <a:srgbClr val="000000"/>
                </a:solidFill>
              </a:rPr>
              <a:t>a</a:t>
            </a:r>
            <a:r>
              <a:rPr sz="3600" spc="-5" dirty="0">
                <a:solidFill>
                  <a:srgbClr val="000000"/>
                </a:solidFill>
              </a:rPr>
              <a:t>l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1921510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Se os </a:t>
            </a:r>
            <a:r>
              <a:rPr sz="1800" spc="-5" dirty="0">
                <a:latin typeface="Verdana"/>
                <a:cs typeface="Verdana"/>
              </a:rPr>
              <a:t>cabos </a:t>
            </a:r>
            <a:r>
              <a:rPr sz="1800" dirty="0">
                <a:latin typeface="Verdana"/>
                <a:cs typeface="Verdana"/>
              </a:rPr>
              <a:t> forem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suficientemente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compridos,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podemos </a:t>
            </a:r>
            <a:r>
              <a:rPr sz="1800" dirty="0">
                <a:latin typeface="Verdana"/>
                <a:cs typeface="Verdana"/>
              </a:rPr>
              <a:t>ligar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agora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fonte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alimentação. Na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figura </a:t>
            </a:r>
            <a:r>
              <a:rPr sz="1800" dirty="0">
                <a:latin typeface="Verdana"/>
                <a:cs typeface="Verdana"/>
              </a:rPr>
              <a:t>ao </a:t>
            </a:r>
            <a:r>
              <a:rPr sz="1800" spc="-5" dirty="0">
                <a:latin typeface="Verdana"/>
                <a:cs typeface="Verdana"/>
              </a:rPr>
              <a:t>lado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vemos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ligação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 conector </a:t>
            </a:r>
            <a:r>
              <a:rPr sz="1800" spc="-40" dirty="0">
                <a:latin typeface="Verdana"/>
                <a:cs typeface="Verdana"/>
              </a:rPr>
              <a:t>ATX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principal.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5539" y="905255"/>
            <a:ext cx="6483096" cy="47152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14071"/>
            <a:ext cx="35337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Local</a:t>
            </a:r>
            <a:r>
              <a:rPr sz="3600" spc="-5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de</a:t>
            </a:r>
            <a:r>
              <a:rPr sz="3600" spc="-4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trabalho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425445" y="5446877"/>
            <a:ext cx="42189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Verdana"/>
                <a:cs typeface="Verdana"/>
              </a:rPr>
              <a:t>Bancada</a:t>
            </a:r>
            <a:r>
              <a:rPr sz="3200" spc="-20" dirty="0">
                <a:latin typeface="Verdana"/>
                <a:cs typeface="Verdana"/>
              </a:rPr>
              <a:t> </a:t>
            </a:r>
            <a:r>
              <a:rPr sz="3200" spc="-5" dirty="0">
                <a:latin typeface="Verdana"/>
                <a:cs typeface="Verdana"/>
              </a:rPr>
              <a:t>Organizada</a:t>
            </a:r>
            <a:endParaRPr sz="3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1010411"/>
            <a:ext cx="5715000" cy="428548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215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Conector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12</a:t>
            </a:r>
            <a:r>
              <a:rPr sz="3600" spc="-4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volts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1558290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Ligue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também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 de </a:t>
            </a:r>
            <a:r>
              <a:rPr sz="1800" dirty="0">
                <a:latin typeface="Verdana"/>
                <a:cs typeface="Verdana"/>
              </a:rPr>
              <a:t> 12 </a:t>
            </a:r>
            <a:r>
              <a:rPr sz="1800" spc="-5" dirty="0">
                <a:latin typeface="Verdana"/>
                <a:cs typeface="Verdana"/>
              </a:rPr>
              <a:t>volts da </a:t>
            </a:r>
            <a:r>
              <a:rPr sz="1800" dirty="0">
                <a:latin typeface="Verdana"/>
                <a:cs typeface="Verdana"/>
              </a:rPr>
              <a:t> fonte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 alimentação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5" dirty="0">
                <a:latin typeface="Verdana"/>
                <a:cs typeface="Verdana"/>
              </a:rPr>
              <a:t>ATX12V, </a:t>
            </a:r>
            <a:r>
              <a:rPr sz="1800" spc="-5" dirty="0">
                <a:latin typeface="Verdana"/>
                <a:cs typeface="Verdana"/>
              </a:rPr>
              <a:t>caso </a:t>
            </a:r>
            <a:r>
              <a:rPr sz="1800" spc="-6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sua </a:t>
            </a:r>
            <a:r>
              <a:rPr sz="1800" spc="-5" dirty="0">
                <a:latin typeface="Verdana"/>
                <a:cs typeface="Verdana"/>
              </a:rPr>
              <a:t>placa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CPU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possua tal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conexão.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914400"/>
            <a:ext cx="6803135" cy="510235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979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Fixando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a placa de CPU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165227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Posicione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 de CPU </a:t>
            </a:r>
            <a:r>
              <a:rPr sz="1800" dirty="0">
                <a:latin typeface="Verdana"/>
                <a:cs typeface="Verdana"/>
              </a:rPr>
              <a:t> no </a:t>
            </a:r>
            <a:r>
              <a:rPr sz="1800" spc="-5" dirty="0">
                <a:latin typeface="Verdana"/>
                <a:cs typeface="Verdana"/>
              </a:rPr>
              <a:t>gabiente. </a:t>
            </a:r>
            <a:r>
              <a:rPr sz="1800" dirty="0">
                <a:latin typeface="Verdana"/>
                <a:cs typeface="Verdana"/>
              </a:rPr>
              <a:t> Depois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 alinhada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corr</a:t>
            </a:r>
            <a:r>
              <a:rPr sz="1800" spc="-10" dirty="0">
                <a:latin typeface="Verdana"/>
                <a:cs typeface="Verdana"/>
              </a:rPr>
              <a:t>e</a:t>
            </a:r>
            <a:r>
              <a:rPr sz="1800" spc="-5" dirty="0">
                <a:latin typeface="Verdana"/>
                <a:cs typeface="Verdana"/>
              </a:rPr>
              <a:t>tam</a:t>
            </a:r>
            <a:r>
              <a:rPr sz="1800" spc="-10" dirty="0">
                <a:latin typeface="Verdana"/>
                <a:cs typeface="Verdana"/>
              </a:rPr>
              <a:t>e</a:t>
            </a:r>
            <a:r>
              <a:rPr sz="1800" dirty="0">
                <a:latin typeface="Verdana"/>
                <a:cs typeface="Verdana"/>
              </a:rPr>
              <a:t>nt</a:t>
            </a:r>
            <a:r>
              <a:rPr sz="1800" spc="-10" dirty="0">
                <a:latin typeface="Verdana"/>
                <a:cs typeface="Verdana"/>
              </a:rPr>
              <a:t>e</a:t>
            </a:r>
            <a:r>
              <a:rPr sz="1800" dirty="0">
                <a:latin typeface="Verdana"/>
                <a:cs typeface="Verdana"/>
              </a:rPr>
              <a:t>,  iremos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aparafusá-la.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914400"/>
            <a:ext cx="6726935" cy="504444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242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Conectores</a:t>
            </a:r>
            <a:r>
              <a:rPr sz="3600" spc="-6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traseiros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37717" y="1372615"/>
            <a:ext cx="241046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Os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conectores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parte </a:t>
            </a:r>
            <a:r>
              <a:rPr sz="1800" spc="-15" dirty="0">
                <a:latin typeface="Verdana"/>
                <a:cs typeface="Verdana"/>
              </a:rPr>
              <a:t>traseira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 </a:t>
            </a:r>
            <a:r>
              <a:rPr sz="1800" dirty="0">
                <a:latin typeface="Verdana"/>
                <a:cs typeface="Verdana"/>
              </a:rPr>
              <a:t>mãe </a:t>
            </a:r>
            <a:r>
              <a:rPr sz="1800" spc="-40" dirty="0">
                <a:latin typeface="Verdana"/>
                <a:cs typeface="Verdana"/>
              </a:rPr>
              <a:t>ATX 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devem </a:t>
            </a:r>
            <a:r>
              <a:rPr sz="1800" dirty="0">
                <a:latin typeface="Verdana"/>
                <a:cs typeface="Verdana"/>
              </a:rPr>
              <a:t>encaixar na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moldura </a:t>
            </a:r>
            <a:r>
              <a:rPr sz="1800" spc="-30" dirty="0">
                <a:latin typeface="Verdana"/>
                <a:cs typeface="Verdana"/>
              </a:rPr>
              <a:t>ATX, </a:t>
            </a:r>
            <a:r>
              <a:rPr sz="1800" dirty="0">
                <a:latin typeface="Verdana"/>
                <a:cs typeface="Verdana"/>
              </a:rPr>
              <a:t>já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instalada na </a:t>
            </a:r>
            <a:r>
              <a:rPr sz="1800" spc="-5" dirty="0">
                <a:latin typeface="Verdana"/>
                <a:cs typeface="Verdana"/>
              </a:rPr>
              <a:t>parte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traseira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3091" y="1827276"/>
            <a:ext cx="5486400" cy="187147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0473" y="167385"/>
            <a:ext cx="5717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Furo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alinhado</a:t>
            </a:r>
            <a:r>
              <a:rPr sz="3600" spc="-4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com</a:t>
            </a:r>
            <a:r>
              <a:rPr sz="3600" spc="-5" dirty="0">
                <a:solidFill>
                  <a:srgbClr val="000000"/>
                </a:solidFill>
              </a:rPr>
              <a:t> parafuso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7743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Alinhe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os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furos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placa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CPU </a:t>
            </a:r>
            <a:r>
              <a:rPr sz="1800" dirty="0">
                <a:latin typeface="Verdana"/>
                <a:cs typeface="Verdana"/>
              </a:rPr>
              <a:t>com os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parafusos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irão fixá-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la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</a:t>
            </a:r>
            <a:r>
              <a:rPr sz="1800" spc="-5" dirty="0">
                <a:latin typeface="Verdana"/>
                <a:cs typeface="Verdana"/>
              </a:rPr>
              <a:t> gabinete.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4635" y="981455"/>
            <a:ext cx="5376671" cy="35966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3505200"/>
            <a:ext cx="3168396" cy="277520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6022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Pinça</a:t>
            </a:r>
            <a:r>
              <a:rPr sz="3600" spc="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para</a:t>
            </a:r>
            <a:r>
              <a:rPr sz="3600" spc="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segurar</a:t>
            </a:r>
            <a:r>
              <a:rPr sz="3600" spc="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parafusos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68617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Verdana"/>
                <a:cs typeface="Verdana"/>
              </a:rPr>
              <a:t>Você </a:t>
            </a:r>
            <a:r>
              <a:rPr sz="1800" spc="-5" dirty="0">
                <a:latin typeface="Verdana"/>
                <a:cs typeface="Verdana"/>
              </a:rPr>
              <a:t>pode </a:t>
            </a:r>
            <a:r>
              <a:rPr sz="1800" spc="-10" dirty="0">
                <a:latin typeface="Verdana"/>
                <a:cs typeface="Verdana"/>
              </a:rPr>
              <a:t>segurar </a:t>
            </a:r>
            <a:r>
              <a:rPr sz="1800" dirty="0">
                <a:latin typeface="Verdana"/>
                <a:cs typeface="Verdana"/>
              </a:rPr>
              <a:t>os </a:t>
            </a:r>
            <a:r>
              <a:rPr sz="1800" spc="-10" dirty="0">
                <a:latin typeface="Verdana"/>
                <a:cs typeface="Verdana"/>
              </a:rPr>
              <a:t>parafusos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 maior facilidade </a:t>
            </a:r>
            <a:r>
              <a:rPr sz="1800" spc="-5" dirty="0">
                <a:latin typeface="Verdana"/>
                <a:cs typeface="Verdana"/>
              </a:rPr>
              <a:t>usando </a:t>
            </a:r>
            <a:r>
              <a:rPr sz="1800" dirty="0">
                <a:latin typeface="Verdana"/>
                <a:cs typeface="Verdana"/>
              </a:rPr>
              <a:t> uma </a:t>
            </a:r>
            <a:r>
              <a:rPr sz="1800" spc="-5" dirty="0">
                <a:latin typeface="Verdana"/>
                <a:cs typeface="Verdana"/>
              </a:rPr>
              <a:t>pinca </a:t>
            </a:r>
            <a:r>
              <a:rPr sz="1800" dirty="0">
                <a:latin typeface="Verdana"/>
                <a:cs typeface="Verdana"/>
              </a:rPr>
              <a:t>como a </a:t>
            </a:r>
            <a:r>
              <a:rPr sz="1800" spc="-10" dirty="0">
                <a:latin typeface="Verdana"/>
                <a:cs typeface="Verdana"/>
              </a:rPr>
              <a:t>mostrada </a:t>
            </a:r>
            <a:r>
              <a:rPr sz="1800" dirty="0">
                <a:latin typeface="Verdana"/>
                <a:cs typeface="Verdana"/>
              </a:rPr>
              <a:t>ao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lado. Esta pinça </a:t>
            </a:r>
            <a:r>
              <a:rPr sz="1800" dirty="0">
                <a:latin typeface="Verdana"/>
                <a:cs typeface="Verdana"/>
              </a:rPr>
              <a:t>é </a:t>
            </a:r>
            <a:r>
              <a:rPr sz="1800" spc="-10" dirty="0">
                <a:latin typeface="Verdana"/>
                <a:cs typeface="Verdana"/>
              </a:rPr>
              <a:t>encontrada 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nos kits </a:t>
            </a:r>
            <a:r>
              <a:rPr sz="1800" spc="-5" dirty="0">
                <a:latin typeface="Verdana"/>
                <a:cs typeface="Verdana"/>
              </a:rPr>
              <a:t>de ferramentas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montagem de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micros.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908303"/>
            <a:ext cx="4338828" cy="33680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3733800"/>
            <a:ext cx="4032504" cy="261975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829" y="131190"/>
            <a:ext cx="5514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Chave</a:t>
            </a:r>
            <a:r>
              <a:rPr sz="3600" spc="-4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philips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magnetizada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729354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Se </a:t>
            </a:r>
            <a:r>
              <a:rPr sz="1800" spc="-5" dirty="0">
                <a:latin typeface="Verdana"/>
                <a:cs typeface="Verdana"/>
              </a:rPr>
              <a:t>você </a:t>
            </a:r>
            <a:r>
              <a:rPr sz="1800" dirty="0">
                <a:latin typeface="Verdana"/>
                <a:cs typeface="Verdana"/>
              </a:rPr>
              <a:t>não </a:t>
            </a:r>
            <a:r>
              <a:rPr sz="1800" spc="-5" dirty="0">
                <a:latin typeface="Verdana"/>
                <a:cs typeface="Verdana"/>
              </a:rPr>
              <a:t>tem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pinça, pode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segurar parafusos</a:t>
            </a:r>
            <a:r>
              <a:rPr sz="1800" spc="-5" dirty="0">
                <a:latin typeface="Verdana"/>
                <a:cs typeface="Verdana"/>
              </a:rPr>
              <a:t> usando </a:t>
            </a:r>
            <a:r>
              <a:rPr sz="1800" dirty="0">
                <a:latin typeface="Verdana"/>
                <a:cs typeface="Verdana"/>
              </a:rPr>
              <a:t>uma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chave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philips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magnetizada.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Para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magnetizá-la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basta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encostá-la </a:t>
            </a:r>
            <a:r>
              <a:rPr sz="1800" dirty="0">
                <a:latin typeface="Verdana"/>
                <a:cs typeface="Verdana"/>
              </a:rPr>
              <a:t> no ímã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alto-falante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3352800"/>
            <a:ext cx="3960876" cy="2971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990600"/>
            <a:ext cx="4358640" cy="29230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575428" y="4223384"/>
            <a:ext cx="4227195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Muitos alunos perguntam se uma </a:t>
            </a:r>
            <a:r>
              <a:rPr sz="1400" spc="-10" dirty="0">
                <a:latin typeface="Verdana"/>
                <a:cs typeface="Verdana"/>
              </a:rPr>
              <a:t>chave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 fenda magnetizada faz algum mal aos chips.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Não faz mal algum. O </a:t>
            </a:r>
            <a:r>
              <a:rPr sz="1400" spc="-5" dirty="0">
                <a:latin typeface="Verdana"/>
                <a:cs typeface="Verdana"/>
              </a:rPr>
              <a:t>que </a:t>
            </a:r>
            <a:r>
              <a:rPr sz="1400" dirty="0">
                <a:latin typeface="Verdana"/>
                <a:cs typeface="Verdana"/>
              </a:rPr>
              <a:t>faz mal é a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eletricidade estática, e não o magnetismo. O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silício,</a:t>
            </a:r>
            <a:r>
              <a:rPr sz="1400" spc="-5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elemento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químico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principal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na</a:t>
            </a:r>
            <a:r>
              <a:rPr sz="1400" spc="-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formação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dos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chips,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não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sofre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ação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campos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elétricos.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339" y="82677"/>
            <a:ext cx="5513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Posicionando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os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parafusos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016760" cy="441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018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Coloque </a:t>
            </a:r>
            <a:r>
              <a:rPr sz="1800" dirty="0">
                <a:latin typeface="Verdana"/>
                <a:cs typeface="Verdana"/>
              </a:rPr>
              <a:t>os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parafusos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prenderão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 </a:t>
            </a:r>
            <a:r>
              <a:rPr sz="1800" dirty="0">
                <a:latin typeface="Verdana"/>
                <a:cs typeface="Verdana"/>
              </a:rPr>
              <a:t>mãe </a:t>
            </a:r>
            <a:r>
              <a:rPr sz="1800" spc="-5" dirty="0">
                <a:latin typeface="Verdana"/>
                <a:cs typeface="Verdana"/>
              </a:rPr>
              <a:t>em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seus lugares, </a:t>
            </a:r>
            <a:r>
              <a:rPr sz="1800" dirty="0">
                <a:latin typeface="Verdana"/>
                <a:cs typeface="Verdana"/>
              </a:rPr>
              <a:t> mas não os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aperte </a:t>
            </a:r>
            <a:r>
              <a:rPr sz="1800" dirty="0">
                <a:latin typeface="Verdana"/>
                <a:cs typeface="Verdana"/>
              </a:rPr>
              <a:t>ainda.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Assim ficará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mais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fácil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sua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colocação.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Verdana"/>
                <a:cs typeface="Verdana"/>
              </a:rPr>
              <a:t>Depois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todos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os </a:t>
            </a:r>
            <a:r>
              <a:rPr sz="1800" spc="-10" dirty="0">
                <a:latin typeface="Verdana"/>
                <a:cs typeface="Verdana"/>
              </a:rPr>
              <a:t>parafusos </a:t>
            </a:r>
            <a:r>
              <a:rPr sz="1800" spc="-5" dirty="0">
                <a:latin typeface="Verdana"/>
                <a:cs typeface="Verdana"/>
              </a:rPr>
              <a:t> estiverem </a:t>
            </a:r>
            <a:r>
              <a:rPr sz="1800" dirty="0">
                <a:latin typeface="Verdana"/>
                <a:cs typeface="Verdana"/>
              </a:rPr>
              <a:t>em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seus lugares, </a:t>
            </a:r>
            <a:r>
              <a:rPr sz="1800" dirty="0">
                <a:latin typeface="Verdana"/>
                <a:cs typeface="Verdana"/>
              </a:rPr>
              <a:t>aí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sim </a:t>
            </a:r>
            <a:r>
              <a:rPr sz="1800" spc="-5" dirty="0">
                <a:latin typeface="Verdana"/>
                <a:cs typeface="Verdana"/>
              </a:rPr>
              <a:t>você pode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apertá-los.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800" y="990600"/>
            <a:ext cx="6269736" cy="47015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566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Parafusos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da</a:t>
            </a:r>
            <a:r>
              <a:rPr sz="360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placa</a:t>
            </a:r>
            <a:r>
              <a:rPr sz="3600" spc="-1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</a:t>
            </a:r>
            <a:r>
              <a:rPr sz="360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CPU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438467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Verdana"/>
                <a:cs typeface="Verdana"/>
              </a:rPr>
              <a:t>Veja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10" dirty="0">
                <a:latin typeface="Verdana"/>
                <a:cs typeface="Verdana"/>
              </a:rPr>
              <a:t>parafuso </a:t>
            </a:r>
            <a:r>
              <a:rPr sz="1800" dirty="0">
                <a:latin typeface="Verdana"/>
                <a:cs typeface="Verdana"/>
              </a:rPr>
              <a:t>ao </a:t>
            </a:r>
            <a:r>
              <a:rPr sz="1800" spc="-5" dirty="0">
                <a:latin typeface="Verdana"/>
                <a:cs typeface="Verdana"/>
              </a:rPr>
              <a:t>lado: </a:t>
            </a:r>
            <a:r>
              <a:rPr sz="1800" dirty="0">
                <a:latin typeface="Verdana"/>
                <a:cs typeface="Verdana"/>
              </a:rPr>
              <a:t>foi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aparafusado</a:t>
            </a:r>
            <a:r>
              <a:rPr sz="1800" spc="-5" dirty="0">
                <a:latin typeface="Verdana"/>
                <a:cs typeface="Verdana"/>
              </a:rPr>
              <a:t> pela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metade.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É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assim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 você </a:t>
            </a:r>
            <a:r>
              <a:rPr sz="1800" spc="-10" dirty="0">
                <a:latin typeface="Verdana"/>
                <a:cs typeface="Verdana"/>
              </a:rPr>
              <a:t>deve </a:t>
            </a:r>
            <a:r>
              <a:rPr sz="1800" dirty="0">
                <a:latin typeface="Verdana"/>
                <a:cs typeface="Verdana"/>
              </a:rPr>
              <a:t>colocar inicialmente os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parafusos</a:t>
            </a:r>
            <a:r>
              <a:rPr sz="1800" spc="-5" dirty="0">
                <a:latin typeface="Verdana"/>
                <a:cs typeface="Verdana"/>
              </a:rPr>
              <a:t> que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fixarão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placa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mãe.</a:t>
            </a:r>
            <a:endParaRPr sz="1800">
              <a:latin typeface="Verdana"/>
              <a:cs typeface="Verdana"/>
            </a:endParaRPr>
          </a:p>
          <a:p>
            <a:pPr marL="12700" marR="273050" algn="just">
              <a:lnSpc>
                <a:spcPct val="100000"/>
              </a:lnSpc>
            </a:pPr>
            <a:r>
              <a:rPr sz="1800" spc="-5" dirty="0">
                <a:latin typeface="Verdana"/>
                <a:cs typeface="Verdana"/>
              </a:rPr>
              <a:t>Apenas depois que todos estiverem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em </a:t>
            </a:r>
            <a:r>
              <a:rPr sz="1800" spc="-5" dirty="0">
                <a:latin typeface="Verdana"/>
                <a:cs typeface="Verdana"/>
              </a:rPr>
              <a:t>seus lugares você </a:t>
            </a:r>
            <a:r>
              <a:rPr sz="1800" spc="-10" dirty="0">
                <a:latin typeface="Verdana"/>
                <a:cs typeface="Verdana"/>
              </a:rPr>
              <a:t>deve </a:t>
            </a:r>
            <a:r>
              <a:rPr sz="1800" spc="-5" dirty="0">
                <a:latin typeface="Verdana"/>
                <a:cs typeface="Verdana"/>
              </a:rPr>
              <a:t>apertá-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los.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8071" y="836675"/>
            <a:ext cx="3546348" cy="27584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0991" y="3758184"/>
            <a:ext cx="3060191" cy="24643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7340" y="3842384"/>
            <a:ext cx="44583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O mesmo </a:t>
            </a:r>
            <a:r>
              <a:rPr sz="1800" spc="-10" dirty="0">
                <a:latin typeface="Verdana"/>
                <a:cs typeface="Verdana"/>
              </a:rPr>
              <a:t>parafuso agora </a:t>
            </a:r>
            <a:r>
              <a:rPr sz="1800" spc="-5" dirty="0">
                <a:latin typeface="Verdana"/>
                <a:cs typeface="Verdana"/>
              </a:rPr>
              <a:t>já está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aparafusado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completamente.</a:t>
            </a:r>
            <a:r>
              <a:rPr sz="1800" spc="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Aperte-o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 </a:t>
            </a:r>
            <a:r>
              <a:rPr sz="1800" spc="-10" dirty="0">
                <a:latin typeface="Verdana"/>
                <a:cs typeface="Verdana"/>
              </a:rPr>
              <a:t>moderação, </a:t>
            </a:r>
            <a:r>
              <a:rPr sz="1800" dirty="0">
                <a:latin typeface="Verdana"/>
                <a:cs typeface="Verdana"/>
              </a:rPr>
              <a:t>não </a:t>
            </a:r>
            <a:r>
              <a:rPr sz="1800" spc="-5" dirty="0">
                <a:latin typeface="Verdana"/>
                <a:cs typeface="Verdana"/>
              </a:rPr>
              <a:t>precisa </a:t>
            </a:r>
            <a:r>
              <a:rPr sz="1800" dirty="0">
                <a:latin typeface="Verdana"/>
                <a:cs typeface="Verdana"/>
              </a:rPr>
              <a:t>usar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força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demais.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14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Conectores</a:t>
            </a:r>
            <a:r>
              <a:rPr sz="3600" spc="-6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da</a:t>
            </a:r>
            <a:r>
              <a:rPr sz="3600" spc="-5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fonte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1631950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Se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você</a:t>
            </a:r>
            <a:r>
              <a:rPr sz="1800" spc="-6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ainda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não fez 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ligação da </a:t>
            </a:r>
            <a:r>
              <a:rPr sz="1800" dirty="0">
                <a:latin typeface="Verdana"/>
                <a:cs typeface="Verdana"/>
              </a:rPr>
              <a:t> fonte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 alimentação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</a:t>
            </a:r>
            <a:r>
              <a:rPr sz="1800" spc="6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mãe, faça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esta ligação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agora.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914400"/>
            <a:ext cx="6696456" cy="537362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14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Conectores</a:t>
            </a:r>
            <a:r>
              <a:rPr sz="3600" spc="-6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da</a:t>
            </a:r>
            <a:r>
              <a:rPr sz="3600" spc="-5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fonte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1969135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Ligue também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 de </a:t>
            </a:r>
            <a:r>
              <a:rPr sz="1800" dirty="0">
                <a:latin typeface="Verdana"/>
                <a:cs typeface="Verdana"/>
              </a:rPr>
              <a:t>12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volts,</a:t>
            </a:r>
            <a:r>
              <a:rPr sz="1800" spc="-5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caso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sua </a:t>
            </a:r>
            <a:r>
              <a:rPr sz="1800" spc="-5" dirty="0">
                <a:latin typeface="Verdana"/>
                <a:cs typeface="Verdana"/>
              </a:rPr>
              <a:t>placa </a:t>
            </a:r>
            <a:r>
              <a:rPr sz="1800" dirty="0">
                <a:latin typeface="Verdana"/>
                <a:cs typeface="Verdana"/>
              </a:rPr>
              <a:t>mãe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requerer esta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conexão. Nesse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caso </a:t>
            </a:r>
            <a:r>
              <a:rPr sz="1800" dirty="0">
                <a:latin typeface="Verdana"/>
                <a:cs typeface="Verdana"/>
              </a:rPr>
              <a:t>é </a:t>
            </a:r>
            <a:r>
              <a:rPr sz="1800" spc="-5" dirty="0">
                <a:latin typeface="Verdana"/>
                <a:cs typeface="Verdana"/>
              </a:rPr>
              <a:t>preciso </a:t>
            </a:r>
            <a:r>
              <a:rPr sz="1800" dirty="0">
                <a:latin typeface="Verdana"/>
                <a:cs typeface="Verdana"/>
              </a:rPr>
              <a:t> usar uma fonte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5" dirty="0">
                <a:latin typeface="Verdana"/>
                <a:cs typeface="Verdana"/>
              </a:rPr>
              <a:t>ATX12V.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0" y="838200"/>
            <a:ext cx="6499859" cy="48051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364107"/>
            <a:ext cx="3164840" cy="130048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sz="4400" dirty="0">
                <a:solidFill>
                  <a:srgbClr val="000000"/>
                </a:solidFill>
              </a:rPr>
              <a:t>Preparativos  do</a:t>
            </a:r>
            <a:r>
              <a:rPr sz="4400" spc="-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gabinete</a:t>
            </a:r>
            <a:endParaRPr sz="4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547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Conexões</a:t>
            </a:r>
            <a:r>
              <a:rPr sz="3600" spc="-6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dos</a:t>
            </a:r>
            <a:r>
              <a:rPr sz="3600" spc="-4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coolers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8228" y="908303"/>
            <a:ext cx="5562600" cy="43510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8267" y="1111377"/>
            <a:ext cx="8251190" cy="5246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54037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Se </a:t>
            </a:r>
            <a:r>
              <a:rPr sz="1800" spc="-5" dirty="0">
                <a:latin typeface="Verdana"/>
                <a:cs typeface="Verdana"/>
              </a:rPr>
              <a:t>você </a:t>
            </a:r>
            <a:r>
              <a:rPr sz="1800" dirty="0">
                <a:latin typeface="Verdana"/>
                <a:cs typeface="Verdana"/>
              </a:rPr>
              <a:t>ainda não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conectou </a:t>
            </a:r>
            <a:r>
              <a:rPr sz="1800" dirty="0">
                <a:latin typeface="Verdana"/>
                <a:cs typeface="Verdana"/>
              </a:rPr>
              <a:t>os coolers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respectivas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alimentações, faça-o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agora. </a:t>
            </a:r>
            <a:r>
              <a:rPr sz="1800" spc="-5" dirty="0">
                <a:latin typeface="Verdana"/>
                <a:cs typeface="Verdana"/>
              </a:rPr>
              <a:t>Como já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dissemos, </a:t>
            </a:r>
            <a:r>
              <a:rPr sz="1800" dirty="0">
                <a:latin typeface="Verdana"/>
                <a:cs typeface="Verdana"/>
              </a:rPr>
              <a:t>existem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coolers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conectores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próprios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dirty="0">
                <a:latin typeface="Verdana"/>
                <a:cs typeface="Verdana"/>
              </a:rPr>
              <a:t>ligar na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 </a:t>
            </a:r>
            <a:r>
              <a:rPr sz="1800" dirty="0">
                <a:latin typeface="Verdana"/>
                <a:cs typeface="Verdana"/>
              </a:rPr>
              <a:t>mãe, e outros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 </a:t>
            </a:r>
            <a:r>
              <a:rPr sz="1800" spc="-5" dirty="0">
                <a:latin typeface="Verdana"/>
                <a:cs typeface="Verdana"/>
              </a:rPr>
              <a:t>conectores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próprios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ligar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diretamente </a:t>
            </a:r>
            <a:r>
              <a:rPr sz="1800" dirty="0">
                <a:latin typeface="Verdana"/>
                <a:cs typeface="Verdana"/>
              </a:rPr>
              <a:t>na fonte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alimentação.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200">
              <a:latin typeface="Verdana"/>
              <a:cs typeface="Verdana"/>
            </a:endParaRPr>
          </a:p>
          <a:p>
            <a:pPr marL="227965" marR="5080">
              <a:lnSpc>
                <a:spcPct val="100000"/>
              </a:lnSpc>
              <a:spcBef>
                <a:spcPts val="1470"/>
              </a:spcBef>
            </a:pPr>
            <a:r>
              <a:rPr sz="1400" dirty="0">
                <a:latin typeface="Verdana"/>
                <a:cs typeface="Verdana"/>
              </a:rPr>
              <a:t>Normalmente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os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pontos </a:t>
            </a:r>
            <a:r>
              <a:rPr sz="1400" spc="-10" dirty="0">
                <a:latin typeface="Verdana"/>
                <a:cs typeface="Verdana"/>
              </a:rPr>
              <a:t>para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conexão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coolers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do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gabinete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na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placa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mãe</a:t>
            </a:r>
            <a:r>
              <a:rPr sz="1400" spc="-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são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indicados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como </a:t>
            </a:r>
            <a:r>
              <a:rPr sz="1400" spc="-20" dirty="0">
                <a:latin typeface="Verdana"/>
                <a:cs typeface="Verdana"/>
              </a:rPr>
              <a:t>SFAN </a:t>
            </a:r>
            <a:r>
              <a:rPr sz="1400" spc="-5" dirty="0">
                <a:latin typeface="Verdana"/>
                <a:cs typeface="Verdana"/>
              </a:rPr>
              <a:t>(System </a:t>
            </a:r>
            <a:r>
              <a:rPr sz="1400" spc="-15" dirty="0">
                <a:latin typeface="Verdana"/>
                <a:cs typeface="Verdana"/>
              </a:rPr>
              <a:t>FAN), CHFAN </a:t>
            </a:r>
            <a:r>
              <a:rPr sz="1400" spc="-5" dirty="0">
                <a:latin typeface="Verdana"/>
                <a:cs typeface="Verdana"/>
              </a:rPr>
              <a:t>(Chassis </a:t>
            </a:r>
            <a:r>
              <a:rPr sz="1400" spc="-20" dirty="0">
                <a:latin typeface="Verdana"/>
                <a:cs typeface="Verdana"/>
              </a:rPr>
              <a:t>FAN) </a:t>
            </a:r>
            <a:r>
              <a:rPr sz="1400" dirty="0">
                <a:latin typeface="Verdana"/>
                <a:cs typeface="Verdana"/>
              </a:rPr>
              <a:t>ou </a:t>
            </a:r>
            <a:r>
              <a:rPr sz="1400" spc="-15" dirty="0">
                <a:latin typeface="Verdana"/>
                <a:cs typeface="Verdana"/>
              </a:rPr>
              <a:t>PWRFAN </a:t>
            </a:r>
            <a:r>
              <a:rPr sz="1400" spc="-5" dirty="0">
                <a:latin typeface="Verdana"/>
                <a:cs typeface="Verdana"/>
              </a:rPr>
              <a:t>(Power </a:t>
            </a:r>
            <a:r>
              <a:rPr sz="1400" spc="-15" dirty="0">
                <a:latin typeface="Verdana"/>
                <a:cs typeface="Verdana"/>
              </a:rPr>
              <a:t>FAN). </a:t>
            </a:r>
            <a:r>
              <a:rPr sz="1400" dirty="0">
                <a:latin typeface="Verdana"/>
                <a:cs typeface="Verdana"/>
              </a:rPr>
              <a:t>Em caso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dúvida, </a:t>
            </a:r>
            <a:r>
              <a:rPr sz="1400" dirty="0">
                <a:latin typeface="Verdana"/>
                <a:cs typeface="Verdana"/>
              </a:rPr>
              <a:t>consulte o manual </a:t>
            </a:r>
            <a:r>
              <a:rPr sz="1400" spc="-5" dirty="0">
                <a:latin typeface="Verdana"/>
                <a:cs typeface="Verdana"/>
              </a:rPr>
              <a:t>da </a:t>
            </a:r>
            <a:r>
              <a:rPr sz="1400" dirty="0">
                <a:latin typeface="Verdana"/>
                <a:cs typeface="Verdana"/>
              </a:rPr>
              <a:t>placa mãe. </a:t>
            </a:r>
            <a:r>
              <a:rPr sz="1400" spc="-5" dirty="0">
                <a:latin typeface="Verdana"/>
                <a:cs typeface="Verdana"/>
              </a:rPr>
              <a:t>Esses </a:t>
            </a:r>
            <a:r>
              <a:rPr sz="1400" dirty="0">
                <a:latin typeface="Verdana"/>
                <a:cs typeface="Verdana"/>
              </a:rPr>
              <a:t>conectores </a:t>
            </a:r>
            <a:r>
              <a:rPr sz="1400" spc="-5" dirty="0">
                <a:latin typeface="Verdana"/>
                <a:cs typeface="Verdana"/>
              </a:rPr>
              <a:t>têm </a:t>
            </a:r>
            <a:r>
              <a:rPr sz="1400" dirty="0">
                <a:latin typeface="Verdana"/>
                <a:cs typeface="Verdana"/>
              </a:rPr>
              <a:t>o mesmo formato e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normalmente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mesma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função.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853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Placa de CPU instalada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222500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placa de CPU já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está montada </a:t>
            </a:r>
            <a:r>
              <a:rPr sz="1800" dirty="0">
                <a:latin typeface="Verdana"/>
                <a:cs typeface="Verdana"/>
              </a:rPr>
              <a:t>no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conectada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</a:t>
            </a:r>
            <a:r>
              <a:rPr sz="1800" spc="-5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fonte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alimentação 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</a:t>
            </a:r>
            <a:r>
              <a:rPr sz="1800" spc="15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painel</a:t>
            </a:r>
            <a:r>
              <a:rPr sz="1800" spc="16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frontal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 gabinete. </a:t>
            </a:r>
            <a:r>
              <a:rPr sz="1800" dirty="0">
                <a:latin typeface="Verdana"/>
                <a:cs typeface="Verdana"/>
              </a:rPr>
              <a:t>Ainda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não ligamos as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unidades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disco,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mas </a:t>
            </a:r>
            <a:r>
              <a:rPr sz="1800" spc="-5" dirty="0">
                <a:latin typeface="Verdana"/>
                <a:cs typeface="Verdana"/>
              </a:rPr>
              <a:t>convém neste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momento </a:t>
            </a:r>
            <a:r>
              <a:rPr sz="1800" spc="-5" dirty="0">
                <a:latin typeface="Verdana"/>
                <a:cs typeface="Verdana"/>
              </a:rPr>
              <a:t>fazer </a:t>
            </a:r>
            <a:r>
              <a:rPr sz="1800" dirty="0">
                <a:latin typeface="Verdana"/>
                <a:cs typeface="Verdana"/>
              </a:rPr>
              <a:t> uma </a:t>
            </a:r>
            <a:r>
              <a:rPr sz="1800" spc="-5" dirty="0">
                <a:latin typeface="Verdana"/>
                <a:cs typeface="Verdana"/>
              </a:rPr>
              <a:t>pequena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pausa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teste.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Vamos 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instalar a placa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vídeo</a:t>
            </a:r>
            <a:r>
              <a:rPr sz="1800" spc="6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</a:t>
            </a:r>
            <a:r>
              <a:rPr sz="1800" spc="8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teclado, </a:t>
            </a:r>
            <a:r>
              <a:rPr sz="1800" dirty="0">
                <a:latin typeface="Verdana"/>
                <a:cs typeface="Verdana"/>
              </a:rPr>
              <a:t>e ligar 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computador.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91076" y="5117338"/>
            <a:ext cx="15887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latin typeface="Verdana"/>
                <a:cs typeface="Verdana"/>
              </a:rPr>
              <a:t>Texto</a:t>
            </a:r>
            <a:r>
              <a:rPr sz="1400" spc="-5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Verdana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14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400" y="914400"/>
            <a:ext cx="6041136" cy="536752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5716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Placa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</a:t>
            </a:r>
            <a:r>
              <a:rPr sz="3600" spc="-1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vídeo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PCI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Express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1724" y="1068324"/>
            <a:ext cx="5745480" cy="430834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3025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Vídeo</a:t>
            </a:r>
            <a:r>
              <a:rPr sz="3600" spc="-4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onboard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347595" cy="359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541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Se </a:t>
            </a:r>
            <a:r>
              <a:rPr sz="1800" spc="-5" dirty="0">
                <a:latin typeface="Verdana"/>
                <a:cs typeface="Verdana"/>
              </a:rPr>
              <a:t>você estiver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montando </a:t>
            </a:r>
            <a:r>
              <a:rPr sz="1800" dirty="0">
                <a:latin typeface="Verdana"/>
                <a:cs typeface="Verdana"/>
              </a:rPr>
              <a:t>um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computador </a:t>
            </a:r>
            <a:r>
              <a:rPr sz="1800" dirty="0">
                <a:latin typeface="Verdana"/>
                <a:cs typeface="Verdana"/>
              </a:rPr>
              <a:t>com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vídeo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onboard,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não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irá instalar uma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vídeo.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Verdana"/>
                <a:cs typeface="Verdana"/>
              </a:rPr>
              <a:t>Apenas </a:t>
            </a:r>
            <a:r>
              <a:rPr sz="1800" dirty="0">
                <a:latin typeface="Verdana"/>
                <a:cs typeface="Verdana"/>
              </a:rPr>
              <a:t>ligue 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monitor</a:t>
            </a:r>
            <a:r>
              <a:rPr sz="1800" spc="-5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vídeo, que </a:t>
            </a:r>
            <a:r>
              <a:rPr sz="1800" dirty="0">
                <a:latin typeface="Verdana"/>
                <a:cs typeface="Verdana"/>
              </a:rPr>
              <a:t> normalmente fica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localizado </a:t>
            </a:r>
            <a:r>
              <a:rPr sz="1800" dirty="0">
                <a:latin typeface="Verdana"/>
                <a:cs typeface="Verdana"/>
              </a:rPr>
              <a:t>no </a:t>
            </a:r>
            <a:r>
              <a:rPr sz="1800" spc="-5" dirty="0">
                <a:latin typeface="Verdana"/>
                <a:cs typeface="Verdana"/>
              </a:rPr>
              <a:t>ponto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onde</a:t>
            </a:r>
            <a:r>
              <a:rPr sz="1800" spc="5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mostra</a:t>
            </a:r>
            <a:r>
              <a:rPr sz="1800" spc="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figura </a:t>
            </a:r>
            <a:r>
              <a:rPr sz="1800" dirty="0">
                <a:latin typeface="Verdana"/>
                <a:cs typeface="Verdana"/>
              </a:rPr>
              <a:t>ao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lado.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5892" y="1694688"/>
            <a:ext cx="5289804" cy="250850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37172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solidFill>
                  <a:srgbClr val="000000"/>
                </a:solidFill>
              </a:rPr>
              <a:t>Trava </a:t>
            </a:r>
            <a:r>
              <a:rPr sz="3600" spc="-5" dirty="0">
                <a:solidFill>
                  <a:srgbClr val="000000"/>
                </a:solidFill>
              </a:rPr>
              <a:t>do</a:t>
            </a:r>
            <a:r>
              <a:rPr sz="3600" spc="-3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slot</a:t>
            </a:r>
            <a:r>
              <a:rPr sz="3600" spc="-22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AGP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310765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Muitos </a:t>
            </a:r>
            <a:r>
              <a:rPr sz="1800" dirty="0">
                <a:latin typeface="Verdana"/>
                <a:cs typeface="Verdana"/>
              </a:rPr>
              <a:t>slots AGP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possuem </a:t>
            </a:r>
            <a:r>
              <a:rPr sz="1800" dirty="0">
                <a:latin typeface="Verdana"/>
                <a:cs typeface="Verdana"/>
              </a:rPr>
              <a:t>uma </a:t>
            </a:r>
            <a:r>
              <a:rPr sz="1800" spc="-20" dirty="0">
                <a:latin typeface="Verdana"/>
                <a:cs typeface="Verdana"/>
              </a:rPr>
              <a:t>trava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9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mantém</a:t>
            </a:r>
            <a:r>
              <a:rPr sz="1800" spc="8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 de </a:t>
            </a:r>
            <a:r>
              <a:rPr sz="1800" dirty="0">
                <a:latin typeface="Verdana"/>
                <a:cs typeface="Verdana"/>
              </a:rPr>
              <a:t>vídeo mais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firme, </a:t>
            </a:r>
            <a:r>
              <a:rPr sz="1800" spc="-5" dirty="0">
                <a:latin typeface="Verdana"/>
                <a:cs typeface="Verdana"/>
              </a:rPr>
              <a:t>evitando que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se </a:t>
            </a:r>
            <a:r>
              <a:rPr sz="1800" spc="-5" dirty="0">
                <a:latin typeface="Verdana"/>
                <a:cs typeface="Verdana"/>
              </a:rPr>
              <a:t>desencaixe </a:t>
            </a:r>
            <a:r>
              <a:rPr sz="1800" dirty="0">
                <a:latin typeface="Verdana"/>
                <a:cs typeface="Verdana"/>
              </a:rPr>
              <a:t>com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10" dirty="0">
                <a:latin typeface="Verdana"/>
                <a:cs typeface="Verdana"/>
              </a:rPr>
              <a:t>tempo, </a:t>
            </a:r>
            <a:r>
              <a:rPr sz="1800" dirty="0">
                <a:latin typeface="Verdana"/>
                <a:cs typeface="Verdana"/>
              </a:rPr>
              <a:t>e </a:t>
            </a:r>
            <a:r>
              <a:rPr sz="1800" spc="-5" dirty="0">
                <a:latin typeface="Verdana"/>
                <a:cs typeface="Verdana"/>
              </a:rPr>
              <a:t>também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durante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eventual </a:t>
            </a:r>
            <a:r>
              <a:rPr sz="1800" spc="-10" dirty="0">
                <a:latin typeface="Verdana"/>
                <a:cs typeface="Verdana"/>
              </a:rPr>
              <a:t>transporte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</a:t>
            </a:r>
            <a:r>
              <a:rPr sz="1800" spc="1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gabinete.</a:t>
            </a:r>
            <a:r>
              <a:rPr sz="1800" spc="15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trava</a:t>
            </a:r>
            <a:r>
              <a:rPr sz="1800" spc="7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mais</a:t>
            </a:r>
            <a:r>
              <a:rPr sz="1800" spc="7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comum </a:t>
            </a:r>
            <a:r>
              <a:rPr sz="1800" dirty="0">
                <a:latin typeface="Verdana"/>
                <a:cs typeface="Verdana"/>
              </a:rPr>
              <a:t> é a </a:t>
            </a:r>
            <a:r>
              <a:rPr sz="1800" spc="-10" dirty="0">
                <a:latin typeface="Verdana"/>
                <a:cs typeface="Verdana"/>
              </a:rPr>
              <a:t>mostrada </a:t>
            </a:r>
            <a:r>
              <a:rPr sz="1800" dirty="0">
                <a:latin typeface="Verdana"/>
                <a:cs typeface="Verdana"/>
              </a:rPr>
              <a:t>ao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lado. Devemos </a:t>
            </a:r>
            <a:r>
              <a:rPr sz="1800" dirty="0">
                <a:latin typeface="Verdana"/>
                <a:cs typeface="Verdana"/>
              </a:rPr>
              <a:t> colocar</a:t>
            </a:r>
            <a:r>
              <a:rPr sz="1800" spc="-5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trava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baixo </a:t>
            </a:r>
            <a:r>
              <a:rPr sz="1800" dirty="0">
                <a:latin typeface="Verdana"/>
                <a:cs typeface="Verdana"/>
              </a:rPr>
              <a:t>antes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 encaixar a </a:t>
            </a:r>
            <a:r>
              <a:rPr sz="1800" spc="-5" dirty="0">
                <a:latin typeface="Verdana"/>
                <a:cs typeface="Verdana"/>
              </a:rPr>
              <a:t>placa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70" dirty="0">
                <a:latin typeface="Verdana"/>
                <a:cs typeface="Verdana"/>
              </a:rPr>
              <a:t>AGP.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3783" y="1053083"/>
            <a:ext cx="6138672" cy="46741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6063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Placa de vídeo</a:t>
            </a:r>
            <a:r>
              <a:rPr sz="3600" spc="-21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AGP</a:t>
            </a:r>
            <a:r>
              <a:rPr sz="3600" spc="-7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instalada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1843405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762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Encaixe</a:t>
            </a:r>
            <a:r>
              <a:rPr sz="1800" spc="-6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5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placa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vídeo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cuidadosament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seu </a:t>
            </a:r>
            <a:r>
              <a:rPr sz="1800" dirty="0">
                <a:latin typeface="Verdana"/>
                <a:cs typeface="Verdana"/>
              </a:rPr>
              <a:t>slot.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latin typeface="Verdana"/>
                <a:cs typeface="Verdana"/>
              </a:rPr>
              <a:t>Verifique </a:t>
            </a:r>
            <a:r>
              <a:rPr sz="1800" dirty="0">
                <a:latin typeface="Verdana"/>
                <a:cs typeface="Verdana"/>
              </a:rPr>
              <a:t>se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ficou realmente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bem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encaixada.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Observe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operação </a:t>
            </a:r>
            <a:r>
              <a:rPr sz="1800" spc="-5" dirty="0">
                <a:latin typeface="Verdana"/>
                <a:cs typeface="Verdana"/>
              </a:rPr>
              <a:t>da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trava </a:t>
            </a:r>
            <a:r>
              <a:rPr sz="1800" dirty="0">
                <a:latin typeface="Verdana"/>
                <a:cs typeface="Verdana"/>
              </a:rPr>
              <a:t>existente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slot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70" dirty="0">
                <a:latin typeface="Verdana"/>
                <a:cs typeface="Verdana"/>
              </a:rPr>
              <a:t>AGP.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9339" y="836675"/>
            <a:ext cx="6571488" cy="4928616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37172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solidFill>
                  <a:srgbClr val="000000"/>
                </a:solidFill>
              </a:rPr>
              <a:t>Trava </a:t>
            </a:r>
            <a:r>
              <a:rPr sz="3600" spc="-5" dirty="0">
                <a:solidFill>
                  <a:srgbClr val="000000"/>
                </a:solidFill>
              </a:rPr>
              <a:t>do</a:t>
            </a:r>
            <a:r>
              <a:rPr sz="3600" spc="-3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slot</a:t>
            </a:r>
            <a:r>
              <a:rPr sz="3600" spc="-22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AGP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1988820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06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Ao </a:t>
            </a:r>
            <a:r>
              <a:rPr sz="1800" spc="-5" dirty="0">
                <a:latin typeface="Verdana"/>
                <a:cs typeface="Verdana"/>
              </a:rPr>
              <a:t>mesmo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tempo </a:t>
            </a:r>
            <a:r>
              <a:rPr sz="1800" dirty="0">
                <a:latin typeface="Verdana"/>
                <a:cs typeface="Verdana"/>
              </a:rPr>
              <a:t>em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 </a:t>
            </a:r>
            <a:r>
              <a:rPr sz="1800" dirty="0">
                <a:latin typeface="Verdana"/>
                <a:cs typeface="Verdana"/>
              </a:rPr>
              <a:t>AGP é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instalada no seu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slot, a </a:t>
            </a:r>
            <a:r>
              <a:rPr sz="1800" spc="-20" dirty="0">
                <a:latin typeface="Verdana"/>
                <a:cs typeface="Verdana"/>
              </a:rPr>
              <a:t>trava 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deverá</a:t>
            </a:r>
            <a:r>
              <a:rPr sz="1800" spc="-5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se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mover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cima,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automaticament</a:t>
            </a:r>
            <a:endParaRPr sz="1800">
              <a:latin typeface="Verdana"/>
              <a:cs typeface="Verdana"/>
            </a:endParaRPr>
          </a:p>
          <a:p>
            <a:pPr marL="12700" marR="12065">
              <a:lnSpc>
                <a:spcPct val="100000"/>
              </a:lnSpc>
            </a:pPr>
            <a:r>
              <a:rPr sz="1800" dirty="0">
                <a:latin typeface="Verdana"/>
                <a:cs typeface="Verdana"/>
              </a:rPr>
              <a:t>e. A </a:t>
            </a:r>
            <a:r>
              <a:rPr sz="1800" spc="-5" dirty="0">
                <a:latin typeface="Verdana"/>
                <a:cs typeface="Verdana"/>
              </a:rPr>
              <a:t>placa </a:t>
            </a:r>
            <a:r>
              <a:rPr sz="1800" dirty="0">
                <a:latin typeface="Verdana"/>
                <a:cs typeface="Verdana"/>
              </a:rPr>
              <a:t>ficará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então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travada</a:t>
            </a:r>
            <a:r>
              <a:rPr sz="1800" spc="-5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slot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70" dirty="0">
                <a:latin typeface="Verdana"/>
                <a:cs typeface="Verdana"/>
              </a:rPr>
              <a:t>AGP.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Verdana"/>
                <a:cs typeface="Verdana"/>
              </a:rPr>
              <a:t>Lembre-se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disso,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pois ao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retirarmos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placa, será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preciso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pressionar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trava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baixo.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5748" y="908303"/>
            <a:ext cx="6355080" cy="4767072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574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Aparafusar</a:t>
            </a:r>
            <a:r>
              <a:rPr sz="360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a</a:t>
            </a:r>
            <a:r>
              <a:rPr sz="360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placa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</a:t>
            </a:r>
            <a:r>
              <a:rPr sz="360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vídeo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1342390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Aparafuse </a:t>
            </a:r>
            <a:r>
              <a:rPr sz="1800" dirty="0">
                <a:latin typeface="Verdana"/>
                <a:cs typeface="Verdana"/>
              </a:rPr>
              <a:t> a placa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 vídeo no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gabinete, </a:t>
            </a:r>
            <a:r>
              <a:rPr sz="1800" dirty="0">
                <a:latin typeface="Verdana"/>
                <a:cs typeface="Verdana"/>
              </a:rPr>
              <a:t> no local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10" dirty="0">
                <a:latin typeface="Verdana"/>
                <a:cs typeface="Verdana"/>
              </a:rPr>
              <a:t>p</a:t>
            </a:r>
            <a:r>
              <a:rPr sz="1800" dirty="0">
                <a:latin typeface="Verdana"/>
                <a:cs typeface="Verdana"/>
              </a:rPr>
              <a:t>ro</a:t>
            </a:r>
            <a:r>
              <a:rPr sz="1800" spc="-10" dirty="0">
                <a:latin typeface="Verdana"/>
                <a:cs typeface="Verdana"/>
              </a:rPr>
              <a:t>p</a:t>
            </a:r>
            <a:r>
              <a:rPr sz="1800" dirty="0">
                <a:latin typeface="Verdana"/>
                <a:cs typeface="Verdana"/>
              </a:rPr>
              <a:t>r</a:t>
            </a:r>
            <a:r>
              <a:rPr sz="1800" spc="10" dirty="0">
                <a:latin typeface="Verdana"/>
                <a:cs typeface="Verdana"/>
              </a:rPr>
              <a:t>i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10" dirty="0">
                <a:latin typeface="Verdana"/>
                <a:cs typeface="Verdana"/>
              </a:rPr>
              <a:t>d</a:t>
            </a:r>
            <a:r>
              <a:rPr sz="1800" spc="-30" dirty="0">
                <a:latin typeface="Verdana"/>
                <a:cs typeface="Verdana"/>
              </a:rPr>
              <a:t>o</a:t>
            </a:r>
            <a:r>
              <a:rPr sz="1800" dirty="0">
                <a:latin typeface="Verdana"/>
                <a:cs typeface="Verdana"/>
              </a:rPr>
              <a:t>,  como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mostra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figura.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8048" y="908303"/>
            <a:ext cx="7074408" cy="53050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0473" y="125984"/>
            <a:ext cx="4751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Aparece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a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primeira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tela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29590" y="5406339"/>
            <a:ext cx="836485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Aparecer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primeira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tela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do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computador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ligado,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como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no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exemplo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acima,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é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motivo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grande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alívio, pois significa </a:t>
            </a:r>
            <a:r>
              <a:rPr sz="1400" spc="-5" dirty="0">
                <a:latin typeface="Verdana"/>
                <a:cs typeface="Verdana"/>
              </a:rPr>
              <a:t>que provavelmente tudo </a:t>
            </a:r>
            <a:r>
              <a:rPr sz="1400" dirty="0">
                <a:latin typeface="Verdana"/>
                <a:cs typeface="Verdana"/>
              </a:rPr>
              <a:t>está correto até o momento. O </a:t>
            </a:r>
            <a:r>
              <a:rPr sz="1400" spc="-5" dirty="0">
                <a:latin typeface="Verdana"/>
                <a:cs typeface="Verdana"/>
              </a:rPr>
              <a:t>que </a:t>
            </a:r>
            <a:r>
              <a:rPr sz="1400" dirty="0">
                <a:latin typeface="Verdana"/>
                <a:cs typeface="Verdana"/>
              </a:rPr>
              <a:t>aparece na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tela neste momento </a:t>
            </a:r>
            <a:r>
              <a:rPr sz="1400" spc="-5" dirty="0">
                <a:latin typeface="Verdana"/>
                <a:cs typeface="Verdana"/>
              </a:rPr>
              <a:t>varia </a:t>
            </a:r>
            <a:r>
              <a:rPr sz="1400" dirty="0">
                <a:latin typeface="Verdana"/>
                <a:cs typeface="Verdana"/>
              </a:rPr>
              <a:t>um </a:t>
            </a:r>
            <a:r>
              <a:rPr sz="1400" spc="-10" dirty="0">
                <a:latin typeface="Verdana"/>
                <a:cs typeface="Verdana"/>
              </a:rPr>
              <a:t>pouco, </a:t>
            </a:r>
            <a:r>
              <a:rPr sz="1400" dirty="0">
                <a:latin typeface="Verdana"/>
                <a:cs typeface="Verdana"/>
              </a:rPr>
              <a:t>dependendo </a:t>
            </a:r>
            <a:r>
              <a:rPr sz="1400" spc="-5" dirty="0">
                <a:latin typeface="Verdana"/>
                <a:cs typeface="Verdana"/>
              </a:rPr>
              <a:t>da </a:t>
            </a:r>
            <a:r>
              <a:rPr sz="1400" dirty="0">
                <a:latin typeface="Verdana"/>
                <a:cs typeface="Verdana"/>
              </a:rPr>
              <a:t>placa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CPU utilizada. É normal </a:t>
            </a:r>
            <a:r>
              <a:rPr sz="1400" spc="-5" dirty="0">
                <a:latin typeface="Verdana"/>
                <a:cs typeface="Verdana"/>
              </a:rPr>
              <a:t>que </a:t>
            </a:r>
            <a:r>
              <a:rPr sz="1400" dirty="0">
                <a:latin typeface="Verdana"/>
                <a:cs typeface="Verdana"/>
              </a:rPr>
              <a:t> neste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ponto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existam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mensagens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 erro,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já que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computador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ainda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não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está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pronto.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908303"/>
            <a:ext cx="7776972" cy="4319016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5208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Se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não</a:t>
            </a:r>
            <a:r>
              <a:rPr sz="3600" spc="-3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apareceu</a:t>
            </a:r>
            <a:r>
              <a:rPr sz="3600" spc="-3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a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tela…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8547735" cy="414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Se </a:t>
            </a:r>
            <a:r>
              <a:rPr sz="1800" spc="-5" dirty="0">
                <a:latin typeface="Verdana"/>
                <a:cs typeface="Verdana"/>
              </a:rPr>
              <a:t>quando você </a:t>
            </a:r>
            <a:r>
              <a:rPr sz="1800" dirty="0">
                <a:latin typeface="Verdana"/>
                <a:cs typeface="Verdana"/>
              </a:rPr>
              <a:t>ligou o </a:t>
            </a:r>
            <a:r>
              <a:rPr sz="1800" spc="-25" dirty="0">
                <a:latin typeface="Verdana"/>
                <a:cs typeface="Verdana"/>
              </a:rPr>
              <a:t>computador, </a:t>
            </a:r>
            <a:r>
              <a:rPr sz="1800" spc="-5" dirty="0">
                <a:latin typeface="Verdana"/>
                <a:cs typeface="Verdana"/>
              </a:rPr>
              <a:t>não apareceu </a:t>
            </a:r>
            <a:r>
              <a:rPr sz="1800" dirty="0">
                <a:latin typeface="Verdana"/>
                <a:cs typeface="Verdana"/>
              </a:rPr>
              <a:t>uma </a:t>
            </a:r>
            <a:r>
              <a:rPr sz="1800" spc="-5" dirty="0">
                <a:latin typeface="Verdana"/>
                <a:cs typeface="Verdana"/>
              </a:rPr>
              <a:t>tela </a:t>
            </a:r>
            <a:r>
              <a:rPr sz="1800" dirty="0">
                <a:latin typeface="Verdana"/>
                <a:cs typeface="Verdana"/>
              </a:rPr>
              <a:t>como a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 slide </a:t>
            </a:r>
            <a:r>
              <a:rPr sz="1800" spc="-30" dirty="0">
                <a:latin typeface="Verdana"/>
                <a:cs typeface="Verdana"/>
              </a:rPr>
              <a:t>anterior, </a:t>
            </a:r>
            <a:r>
              <a:rPr sz="1800" dirty="0">
                <a:latin typeface="Verdana"/>
                <a:cs typeface="Verdana"/>
              </a:rPr>
              <a:t>ou nenhum outro </a:t>
            </a:r>
            <a:r>
              <a:rPr sz="1800" spc="-5" dirty="0">
                <a:latin typeface="Verdana"/>
                <a:cs typeface="Verdana"/>
              </a:rPr>
              <a:t>tipo de </a:t>
            </a:r>
            <a:r>
              <a:rPr sz="1800" dirty="0">
                <a:latin typeface="Verdana"/>
                <a:cs typeface="Verdana"/>
              </a:rPr>
              <a:t>informação na </a:t>
            </a:r>
            <a:r>
              <a:rPr sz="1800" spc="-5" dirty="0">
                <a:latin typeface="Verdana"/>
                <a:cs typeface="Verdana"/>
              </a:rPr>
              <a:t>tela, então </a:t>
            </a:r>
            <a:r>
              <a:rPr sz="1800" dirty="0">
                <a:latin typeface="Verdana"/>
                <a:cs typeface="Verdana"/>
              </a:rPr>
              <a:t>algo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está </a:t>
            </a:r>
            <a:r>
              <a:rPr sz="1800" spc="-10" dirty="0">
                <a:latin typeface="Verdana"/>
                <a:cs typeface="Verdana"/>
              </a:rPr>
              <a:t>errado.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problema pode ser </a:t>
            </a:r>
            <a:r>
              <a:rPr sz="1800" dirty="0">
                <a:latin typeface="Verdana"/>
                <a:cs typeface="Verdana"/>
              </a:rPr>
              <a:t>simples, como uma </a:t>
            </a:r>
            <a:r>
              <a:rPr sz="1800" spc="-5" dirty="0">
                <a:latin typeface="Verdana"/>
                <a:cs typeface="Verdana"/>
              </a:rPr>
              <a:t>conexão </a:t>
            </a:r>
            <a:r>
              <a:rPr sz="1800" dirty="0">
                <a:latin typeface="Verdana"/>
                <a:cs typeface="Verdana"/>
              </a:rPr>
              <a:t>frouxa, ou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grave,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 </a:t>
            </a:r>
            <a:r>
              <a:rPr sz="1800" spc="-5" dirty="0">
                <a:latin typeface="Verdana"/>
                <a:cs typeface="Verdana"/>
              </a:rPr>
              <a:t>processador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danificado.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Desligue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computador</a:t>
            </a:r>
            <a:r>
              <a:rPr sz="1800" dirty="0">
                <a:latin typeface="Verdana"/>
                <a:cs typeface="Verdana"/>
              </a:rPr>
              <a:t> 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cheque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5" dirty="0">
                <a:latin typeface="Verdana"/>
                <a:cs typeface="Verdana"/>
              </a:rPr>
              <a:t> seguinte:</a:t>
            </a:r>
            <a:endParaRPr sz="1800">
              <a:latin typeface="Verdana"/>
              <a:cs typeface="Verdana"/>
            </a:endParaRPr>
          </a:p>
          <a:p>
            <a:pPr marL="12700" marR="750570">
              <a:lnSpc>
                <a:spcPct val="100000"/>
              </a:lnSpc>
              <a:buAutoNum type="arabicParenR"/>
              <a:tabLst>
                <a:tab pos="343535" algn="l"/>
              </a:tabLst>
            </a:pPr>
            <a:r>
              <a:rPr sz="1800" spc="-10" dirty="0">
                <a:latin typeface="Verdana"/>
                <a:cs typeface="Verdana"/>
              </a:rPr>
              <a:t>Chave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110/220</a:t>
            </a:r>
            <a:r>
              <a:rPr sz="1800" spc="5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volts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posição </a:t>
            </a:r>
            <a:r>
              <a:rPr sz="1800" spc="-5" dirty="0">
                <a:latin typeface="Verdana"/>
                <a:cs typeface="Verdana"/>
              </a:rPr>
              <a:t>correta,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 se a fonte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está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ligada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corretamente</a:t>
            </a:r>
            <a:r>
              <a:rPr sz="1800" dirty="0">
                <a:latin typeface="Verdana"/>
                <a:cs typeface="Verdana"/>
              </a:rPr>
              <a:t> na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 </a:t>
            </a:r>
            <a:r>
              <a:rPr sz="1800" dirty="0">
                <a:latin typeface="Verdana"/>
                <a:cs typeface="Verdana"/>
              </a:rPr>
              <a:t>mãe.</a:t>
            </a:r>
            <a:endParaRPr sz="1800">
              <a:latin typeface="Verdana"/>
              <a:cs typeface="Verdana"/>
            </a:endParaRPr>
          </a:p>
          <a:p>
            <a:pPr marL="12700" marR="918210">
              <a:lnSpc>
                <a:spcPct val="100000"/>
              </a:lnSpc>
              <a:buAutoNum type="arabicParenR"/>
              <a:tabLst>
                <a:tab pos="343535" algn="l"/>
              </a:tabLst>
            </a:pPr>
            <a:r>
              <a:rPr sz="1800" spc="-10" dirty="0">
                <a:latin typeface="Verdana"/>
                <a:cs typeface="Verdana"/>
              </a:rPr>
              <a:t>Verifique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Power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Switch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está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ligado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corretamente.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Verifique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demais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conexões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painel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frontal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gabinete.</a:t>
            </a:r>
            <a:endParaRPr sz="1800">
              <a:latin typeface="Verdana"/>
              <a:cs typeface="Verdana"/>
            </a:endParaRPr>
          </a:p>
          <a:p>
            <a:pPr marL="342900" indent="-330835">
              <a:lnSpc>
                <a:spcPct val="100000"/>
              </a:lnSpc>
              <a:buAutoNum type="arabicParenR"/>
              <a:tabLst>
                <a:tab pos="343535" algn="l"/>
              </a:tabLst>
            </a:pPr>
            <a:r>
              <a:rPr sz="1800" spc="-10" dirty="0">
                <a:latin typeface="Verdana"/>
                <a:cs typeface="Verdana"/>
              </a:rPr>
              <a:t>Verifique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cooler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processador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está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ligado </a:t>
            </a:r>
            <a:r>
              <a:rPr sz="1800" dirty="0">
                <a:latin typeface="Verdana"/>
                <a:cs typeface="Verdana"/>
              </a:rPr>
              <a:t>em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CPU_FAN,</a:t>
            </a:r>
            <a:r>
              <a:rPr sz="1800" dirty="0">
                <a:latin typeface="Verdana"/>
                <a:cs typeface="Verdana"/>
              </a:rPr>
              <a:t> não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é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Verdana"/>
                <a:cs typeface="Verdana"/>
              </a:rPr>
              <a:t>permitido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ligá-lo</a:t>
            </a:r>
            <a:r>
              <a:rPr sz="1800" spc="-5" dirty="0">
                <a:latin typeface="Verdana"/>
                <a:cs typeface="Verdana"/>
              </a:rPr>
              <a:t> em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outros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conectores,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mesmo </a:t>
            </a:r>
            <a:r>
              <a:rPr sz="1800" spc="-5" dirty="0">
                <a:latin typeface="Verdana"/>
                <a:cs typeface="Verdana"/>
              </a:rPr>
              <a:t>semelhantes.</a:t>
            </a:r>
            <a:endParaRPr sz="1800">
              <a:latin typeface="Verdana"/>
              <a:cs typeface="Verdana"/>
            </a:endParaRPr>
          </a:p>
          <a:p>
            <a:pPr marL="342900" indent="-330835">
              <a:lnSpc>
                <a:spcPct val="100000"/>
              </a:lnSpc>
              <a:spcBef>
                <a:spcPts val="5"/>
              </a:spcBef>
              <a:buAutoNum type="arabicParenR" startAt="4"/>
              <a:tabLst>
                <a:tab pos="343535" algn="l"/>
              </a:tabLst>
            </a:pPr>
            <a:r>
              <a:rPr sz="1800" spc="-10" dirty="0">
                <a:latin typeface="Verdana"/>
                <a:cs typeface="Verdana"/>
              </a:rPr>
              <a:t>Verifique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jumper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bateria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está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habilitado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(posição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“NORMAL”).</a:t>
            </a:r>
            <a:endParaRPr sz="1800">
              <a:latin typeface="Verdana"/>
              <a:cs typeface="Verdana"/>
            </a:endParaRPr>
          </a:p>
          <a:p>
            <a:pPr marL="342900" indent="-330835">
              <a:lnSpc>
                <a:spcPct val="100000"/>
              </a:lnSpc>
              <a:buAutoNum type="arabicParenR" startAt="4"/>
              <a:tabLst>
                <a:tab pos="343535" algn="l"/>
              </a:tabLst>
            </a:pPr>
            <a:r>
              <a:rPr sz="1800" spc="-10" dirty="0">
                <a:latin typeface="Verdana"/>
                <a:cs typeface="Verdana"/>
              </a:rPr>
              <a:t>Verifique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se a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placa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vídeo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está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bem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conectada.</a:t>
            </a:r>
            <a:endParaRPr sz="1800">
              <a:latin typeface="Verdana"/>
              <a:cs typeface="Verdana"/>
            </a:endParaRPr>
          </a:p>
          <a:p>
            <a:pPr marL="342900" indent="-330835">
              <a:lnSpc>
                <a:spcPct val="100000"/>
              </a:lnSpc>
              <a:buAutoNum type="arabicParenR" startAt="4"/>
              <a:tabLst>
                <a:tab pos="343535" algn="l"/>
              </a:tabLst>
            </a:pPr>
            <a:r>
              <a:rPr sz="1800" spc="-10" dirty="0">
                <a:latin typeface="Verdana"/>
                <a:cs typeface="Verdana"/>
              </a:rPr>
              <a:t>Verifique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se o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módulo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memória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está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bem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conectado</a:t>
            </a:r>
            <a:endParaRPr sz="1800">
              <a:latin typeface="Verdana"/>
              <a:cs typeface="Verdana"/>
            </a:endParaRPr>
          </a:p>
          <a:p>
            <a:pPr marL="342900" indent="-330835">
              <a:lnSpc>
                <a:spcPct val="100000"/>
              </a:lnSpc>
              <a:buAutoNum type="arabicParenR" startAt="4"/>
              <a:tabLst>
                <a:tab pos="343535" algn="l"/>
              </a:tabLst>
            </a:pPr>
            <a:r>
              <a:rPr sz="1800" spc="-10" dirty="0">
                <a:latin typeface="Verdana"/>
                <a:cs typeface="Verdana"/>
              </a:rPr>
              <a:t>Confira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instalação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 processador</a:t>
            </a:r>
            <a:r>
              <a:rPr sz="1800" dirty="0">
                <a:latin typeface="Verdana"/>
                <a:cs typeface="Verdana"/>
              </a:rPr>
              <a:t> e</a:t>
            </a:r>
            <a:r>
              <a:rPr sz="1800" spc="-5" dirty="0">
                <a:latin typeface="Verdana"/>
                <a:cs typeface="Verdana"/>
              </a:rPr>
              <a:t> do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seu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cooler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1664" y="405383"/>
            <a:ext cx="3991355" cy="5486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658444"/>
            <a:ext cx="51079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Preparativos</a:t>
            </a:r>
            <a:r>
              <a:rPr sz="3600" spc="-6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no</a:t>
            </a:r>
            <a:r>
              <a:rPr sz="3600" spc="-5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gabinete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302768" y="1851152"/>
            <a:ext cx="407670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Verdana"/>
                <a:cs typeface="Verdana"/>
              </a:rPr>
              <a:t>Será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preciso</a:t>
            </a:r>
            <a:r>
              <a:rPr sz="2400" spc="2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abrir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 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gabinete</a:t>
            </a:r>
            <a:r>
              <a:rPr sz="2400" dirty="0">
                <a:latin typeface="Verdana"/>
                <a:cs typeface="Verdana"/>
              </a:rPr>
              <a:t> e</a:t>
            </a:r>
            <a:r>
              <a:rPr sz="2400" spc="-2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fazer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alguns 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preparativos</a:t>
            </a:r>
            <a:r>
              <a:rPr sz="2400" spc="2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antes</a:t>
            </a:r>
            <a:r>
              <a:rPr sz="2400" spc="-5" dirty="0">
                <a:latin typeface="Verdana"/>
                <a:cs typeface="Verdana"/>
              </a:rPr>
              <a:t> de 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instalar</a:t>
            </a:r>
            <a:r>
              <a:rPr sz="2400" spc="5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as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placas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 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unidades</a:t>
            </a:r>
            <a:r>
              <a:rPr sz="2400" spc="3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de </a:t>
            </a:r>
            <a:r>
              <a:rPr sz="2400" spc="-10" dirty="0">
                <a:latin typeface="Verdana"/>
                <a:cs typeface="Verdana"/>
              </a:rPr>
              <a:t>disco.</a:t>
            </a:r>
            <a:r>
              <a:rPr sz="2400" spc="2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Esses 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preparativos </a:t>
            </a:r>
            <a:r>
              <a:rPr sz="2400" spc="-5" dirty="0">
                <a:latin typeface="Verdana"/>
                <a:cs typeface="Verdana"/>
              </a:rPr>
              <a:t>podem </a:t>
            </a:r>
            <a:r>
              <a:rPr sz="2400" spc="-15" dirty="0">
                <a:latin typeface="Verdana"/>
                <a:cs typeface="Verdana"/>
              </a:rPr>
              <a:t>variar </a:t>
            </a:r>
            <a:r>
              <a:rPr sz="2400" spc="-8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um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pouco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dependendo do </a:t>
            </a:r>
            <a:r>
              <a:rPr sz="2400" spc="-8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modelo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do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gabinete.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0442" y="154051"/>
            <a:ext cx="663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Problemas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com</a:t>
            </a:r>
            <a:r>
              <a:rPr sz="3600" spc="-1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o</a:t>
            </a:r>
            <a:r>
              <a:rPr sz="3600" spc="-1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vídeo</a:t>
            </a:r>
            <a:r>
              <a:rPr sz="3600" spc="-3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onboard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030986"/>
            <a:ext cx="3790315" cy="4902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509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Verdana"/>
                <a:cs typeface="Verdana"/>
              </a:rPr>
              <a:t>Se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spc="-10" dirty="0">
                <a:latin typeface="Verdana"/>
                <a:cs typeface="Verdana"/>
              </a:rPr>
              <a:t>sua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 </a:t>
            </a:r>
            <a:r>
              <a:rPr sz="1600" spc="-10" dirty="0">
                <a:latin typeface="Verdana"/>
                <a:cs typeface="Verdana"/>
              </a:rPr>
              <a:t>CPU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tem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vídeo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onboard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mas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você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resolveu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instalar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uma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vídeo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avulsa,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então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funcionamento</a:t>
            </a:r>
            <a:r>
              <a:rPr sz="1600" spc="8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desta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vídeo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poderá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precisar</a:t>
            </a:r>
            <a:r>
              <a:rPr sz="1600" spc="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 alguns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ajustes.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latin typeface="Verdana"/>
                <a:cs typeface="Verdana"/>
              </a:rPr>
              <a:t>Se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você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ligar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monitor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 </a:t>
            </a:r>
            <a:r>
              <a:rPr sz="1600" spc="-5" dirty="0">
                <a:latin typeface="Verdana"/>
                <a:cs typeface="Verdana"/>
              </a:rPr>
              <a:t> vídeo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avulso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 ele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funcionar,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então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os ajustes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automáticos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do Setup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já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funcionaram,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não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precisa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se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preocupar.</a:t>
            </a:r>
            <a:r>
              <a:rPr sz="1600" spc="8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Mas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spc="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monitor</a:t>
            </a:r>
            <a:r>
              <a:rPr sz="1600" spc="9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não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tem </a:t>
            </a:r>
            <a:r>
              <a:rPr sz="1600" spc="-10" dirty="0">
                <a:latin typeface="Verdana"/>
                <a:cs typeface="Verdana"/>
              </a:rPr>
              <a:t>imagem,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desligue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computador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</a:t>
            </a:r>
            <a:r>
              <a:rPr sz="1600" spc="-10" dirty="0">
                <a:latin typeface="Verdana"/>
                <a:cs typeface="Verdana"/>
              </a:rPr>
              <a:t> conecte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monitor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vídeo </a:t>
            </a:r>
            <a:r>
              <a:rPr sz="1600" spc="-5" dirty="0">
                <a:latin typeface="Verdana"/>
                <a:cs typeface="Verdana"/>
              </a:rPr>
              <a:t> onboard.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funcionar,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siginifica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vídeo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onboard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está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prioridade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sobre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 vídeo.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Será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preciso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alterar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vídeo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onboard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para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secundário,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deixando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placa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 </a:t>
            </a:r>
            <a:r>
              <a:rPr sz="1600" spc="-5" dirty="0">
                <a:latin typeface="Verdana"/>
                <a:cs typeface="Verdana"/>
              </a:rPr>
              <a:t> vídeo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como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sendo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vídeo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primário.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Este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ajuste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feito </a:t>
            </a:r>
            <a:r>
              <a:rPr sz="1600" spc="-10" dirty="0">
                <a:latin typeface="Verdana"/>
                <a:cs typeface="Verdana"/>
              </a:rPr>
              <a:t>pelo </a:t>
            </a:r>
            <a:r>
              <a:rPr sz="1600" spc="-5" dirty="0">
                <a:latin typeface="Verdana"/>
                <a:cs typeface="Verdana"/>
              </a:rPr>
              <a:t> CMOS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Setup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(capítulo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8).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3964" y="981455"/>
            <a:ext cx="4623816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437" y="283590"/>
            <a:ext cx="3887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Mensagens</a:t>
            </a:r>
            <a:r>
              <a:rPr sz="3600" spc="-5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na</a:t>
            </a:r>
            <a:r>
              <a:rPr sz="3600" spc="-4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tela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8047355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7485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Se </a:t>
            </a:r>
            <a:r>
              <a:rPr sz="1800" spc="-5" dirty="0">
                <a:latin typeface="Verdana"/>
                <a:cs typeface="Verdana"/>
              </a:rPr>
              <a:t>tudo correu bem,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computador apresentará mensagens </a:t>
            </a:r>
            <a:r>
              <a:rPr sz="1800" dirty="0">
                <a:latin typeface="Verdana"/>
                <a:cs typeface="Verdana"/>
              </a:rPr>
              <a:t>na </a:t>
            </a:r>
            <a:r>
              <a:rPr sz="1800" spc="-5" dirty="0">
                <a:latin typeface="Verdana"/>
                <a:cs typeface="Verdana"/>
              </a:rPr>
              <a:t>tela.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Como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computador </a:t>
            </a:r>
            <a:r>
              <a:rPr sz="1800" dirty="0">
                <a:latin typeface="Verdana"/>
                <a:cs typeface="Verdana"/>
              </a:rPr>
              <a:t>ainda não </a:t>
            </a:r>
            <a:r>
              <a:rPr sz="1800" spc="-5" dirty="0">
                <a:latin typeface="Verdana"/>
                <a:cs typeface="Verdana"/>
              </a:rPr>
              <a:t>está </a:t>
            </a:r>
            <a:r>
              <a:rPr sz="1800" spc="-10" dirty="0">
                <a:latin typeface="Verdana"/>
                <a:cs typeface="Verdana"/>
              </a:rPr>
              <a:t>pronto, </a:t>
            </a:r>
            <a:r>
              <a:rPr sz="1800" spc="-5" dirty="0">
                <a:latin typeface="Verdana"/>
                <a:cs typeface="Verdana"/>
              </a:rPr>
              <a:t>podem ser apresentdos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alguns</a:t>
            </a:r>
            <a:r>
              <a:rPr sz="1800" spc="-5" dirty="0">
                <a:latin typeface="Verdana"/>
                <a:cs typeface="Verdana"/>
              </a:rPr>
              <a:t> erros,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como:</a:t>
            </a:r>
            <a:endParaRPr sz="180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</a:pPr>
            <a:r>
              <a:rPr sz="1800" dirty="0">
                <a:latin typeface="Verdana"/>
                <a:cs typeface="Verdana"/>
              </a:rPr>
              <a:t>FDD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Controller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Failure:</a:t>
            </a:r>
            <a:endParaRPr sz="1800">
              <a:latin typeface="Verdana"/>
              <a:cs typeface="Verdana"/>
            </a:endParaRPr>
          </a:p>
          <a:p>
            <a:pPr marL="12700" marR="89535" algn="just">
              <a:lnSpc>
                <a:spcPct val="100000"/>
              </a:lnSpc>
            </a:pPr>
            <a:r>
              <a:rPr sz="1800" spc="-5" dirty="0">
                <a:latin typeface="Verdana"/>
                <a:cs typeface="Verdana"/>
              </a:rPr>
              <a:t>Indica que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drive de disquetes </a:t>
            </a:r>
            <a:r>
              <a:rPr sz="1800" dirty="0">
                <a:latin typeface="Verdana"/>
                <a:cs typeface="Verdana"/>
              </a:rPr>
              <a:t>não funciona, é </a:t>
            </a:r>
            <a:r>
              <a:rPr sz="1800" spc="-5" dirty="0">
                <a:latin typeface="Verdana"/>
                <a:cs typeface="Verdana"/>
              </a:rPr>
              <a:t>claro, </a:t>
            </a:r>
            <a:r>
              <a:rPr sz="1800" dirty="0">
                <a:latin typeface="Verdana"/>
                <a:cs typeface="Verdana"/>
              </a:rPr>
              <a:t>pois ainda não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está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conectado.</a:t>
            </a:r>
            <a:endParaRPr sz="180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</a:pPr>
            <a:r>
              <a:rPr sz="1800" dirty="0">
                <a:latin typeface="Verdana"/>
                <a:cs typeface="Verdana"/>
              </a:rPr>
              <a:t>HDD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Controller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Failure:</a:t>
            </a:r>
            <a:endParaRPr sz="1800">
              <a:latin typeface="Verdana"/>
              <a:cs typeface="Verdana"/>
            </a:endParaRPr>
          </a:p>
          <a:p>
            <a:pPr marL="12700" marR="1001394">
              <a:lnSpc>
                <a:spcPct val="100000"/>
              </a:lnSpc>
            </a:pPr>
            <a:r>
              <a:rPr sz="1800" spc="-5" dirty="0">
                <a:latin typeface="Verdana"/>
                <a:cs typeface="Verdana"/>
              </a:rPr>
              <a:t>Indica que </a:t>
            </a:r>
            <a:r>
              <a:rPr sz="1800" dirty="0">
                <a:latin typeface="Verdana"/>
                <a:cs typeface="Verdana"/>
              </a:rPr>
              <a:t>o disco </a:t>
            </a:r>
            <a:r>
              <a:rPr sz="1800" spc="-5" dirty="0">
                <a:latin typeface="Verdana"/>
                <a:cs typeface="Verdana"/>
              </a:rPr>
              <a:t>rígido </a:t>
            </a:r>
            <a:r>
              <a:rPr sz="1800" dirty="0">
                <a:latin typeface="Verdana"/>
                <a:cs typeface="Verdana"/>
              </a:rPr>
              <a:t>não funciona, </a:t>
            </a:r>
            <a:r>
              <a:rPr sz="1800" spc="-5" dirty="0">
                <a:latin typeface="Verdana"/>
                <a:cs typeface="Verdana"/>
              </a:rPr>
              <a:t>já que </a:t>
            </a:r>
            <a:r>
              <a:rPr sz="1800" dirty="0">
                <a:latin typeface="Verdana"/>
                <a:cs typeface="Verdana"/>
              </a:rPr>
              <a:t>ainda não </a:t>
            </a:r>
            <a:r>
              <a:rPr sz="1800" spc="-5" dirty="0">
                <a:latin typeface="Verdana"/>
                <a:cs typeface="Verdana"/>
              </a:rPr>
              <a:t>está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instalado.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Verdana"/>
                <a:cs typeface="Verdana"/>
              </a:rPr>
              <a:t>CMOS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Checksum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45" dirty="0">
                <a:latin typeface="Verdana"/>
                <a:cs typeface="Verdana"/>
              </a:rPr>
              <a:t>Error, </a:t>
            </a:r>
            <a:r>
              <a:rPr sz="1800" dirty="0">
                <a:latin typeface="Verdana"/>
                <a:cs typeface="Verdana"/>
              </a:rPr>
              <a:t>Defaults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Loaded: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Verdana"/>
                <a:cs typeface="Verdana"/>
              </a:rPr>
              <a:t>O Setup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computador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estava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desconfigurado,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é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comum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quando </a:t>
            </a:r>
            <a:r>
              <a:rPr sz="1800" dirty="0">
                <a:latin typeface="Verdana"/>
                <a:cs typeface="Verdana"/>
              </a:rPr>
              <a:t>a placa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mãe é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ligada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pela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primeira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vez.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0" dirty="0">
                <a:latin typeface="Verdana"/>
                <a:cs typeface="Verdana"/>
              </a:rPr>
              <a:t>Tudo</a:t>
            </a:r>
            <a:r>
              <a:rPr sz="1800" dirty="0">
                <a:latin typeface="Verdana"/>
                <a:cs typeface="Verdana"/>
              </a:rPr>
              <a:t> ficará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bem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depois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configurado</a:t>
            </a:r>
            <a:r>
              <a:rPr sz="1800" dirty="0">
                <a:latin typeface="Verdana"/>
                <a:cs typeface="Verdana"/>
              </a:rPr>
              <a:t> o</a:t>
            </a:r>
            <a:r>
              <a:rPr sz="1800" spc="-5" dirty="0">
                <a:latin typeface="Verdana"/>
                <a:cs typeface="Verdana"/>
              </a:rPr>
              <a:t> CMOS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Setup,</a:t>
            </a:r>
            <a:r>
              <a:rPr sz="1800" dirty="0">
                <a:latin typeface="Verdana"/>
                <a:cs typeface="Verdana"/>
              </a:rPr>
              <a:t> como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mostraremos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 </a:t>
            </a:r>
            <a:r>
              <a:rPr sz="1800" spc="-5" dirty="0">
                <a:latin typeface="Verdana"/>
                <a:cs typeface="Verdana"/>
              </a:rPr>
              <a:t>próximo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capítulo.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811" y="283590"/>
            <a:ext cx="4853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Desligue</a:t>
            </a:r>
            <a:r>
              <a:rPr sz="3600" spc="-4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para</a:t>
            </a:r>
            <a:r>
              <a:rPr sz="3600" spc="-4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continuar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8143240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1978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Verdana"/>
                <a:cs typeface="Verdana"/>
              </a:rPr>
              <a:t>Agora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computador </a:t>
            </a:r>
            <a:r>
              <a:rPr sz="1800" dirty="0">
                <a:latin typeface="Verdana"/>
                <a:cs typeface="Verdana"/>
              </a:rPr>
              <a:t>já </a:t>
            </a:r>
            <a:r>
              <a:rPr sz="1800" spc="-5" dirty="0">
                <a:latin typeface="Verdana"/>
                <a:cs typeface="Verdana"/>
              </a:rPr>
              <a:t>deu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“sinal</a:t>
            </a:r>
            <a:r>
              <a:rPr sz="1800" spc="-5" dirty="0">
                <a:latin typeface="Verdana"/>
                <a:cs typeface="Verdana"/>
              </a:rPr>
              <a:t> de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vida”,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desligue-o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prosseguir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montagem.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Faça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seguinte: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Verdana"/>
              <a:cs typeface="Verdana"/>
            </a:endParaRPr>
          </a:p>
          <a:p>
            <a:pPr marL="342900" indent="-330835">
              <a:lnSpc>
                <a:spcPct val="100000"/>
              </a:lnSpc>
              <a:buAutoNum type="arabicParenR"/>
              <a:tabLst>
                <a:tab pos="343535" algn="l"/>
              </a:tabLst>
            </a:pPr>
            <a:r>
              <a:rPr sz="1800" spc="-5" dirty="0">
                <a:latin typeface="Verdana"/>
                <a:cs typeface="Verdana"/>
              </a:rPr>
              <a:t>Desconecte</a:t>
            </a:r>
            <a:r>
              <a:rPr sz="1800" dirty="0">
                <a:latin typeface="Verdana"/>
                <a:cs typeface="Verdana"/>
              </a:rPr>
              <a:t> o </a:t>
            </a:r>
            <a:r>
              <a:rPr sz="1800" spc="-5" dirty="0">
                <a:latin typeface="Verdana"/>
                <a:cs typeface="Verdana"/>
              </a:rPr>
              <a:t>computador</a:t>
            </a:r>
            <a:r>
              <a:rPr sz="1800" dirty="0">
                <a:latin typeface="Verdana"/>
                <a:cs typeface="Verdana"/>
              </a:rPr>
              <a:t> 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monitor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rede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elétrica.</a:t>
            </a:r>
            <a:endParaRPr sz="1800">
              <a:latin typeface="Verdana"/>
              <a:cs typeface="Verdana"/>
            </a:endParaRPr>
          </a:p>
          <a:p>
            <a:pPr marL="342900" indent="-330835">
              <a:lnSpc>
                <a:spcPct val="100000"/>
              </a:lnSpc>
              <a:buAutoNum type="arabicParenR"/>
              <a:tabLst>
                <a:tab pos="343535" algn="l"/>
              </a:tabLst>
            </a:pPr>
            <a:r>
              <a:rPr sz="1800" spc="-5" dirty="0">
                <a:latin typeface="Verdana"/>
                <a:cs typeface="Verdana"/>
              </a:rPr>
              <a:t>Desconecte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monitor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 </a:t>
            </a:r>
            <a:r>
              <a:rPr sz="1800" dirty="0">
                <a:latin typeface="Verdana"/>
                <a:cs typeface="Verdana"/>
              </a:rPr>
              <a:t>placa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vídeo.</a:t>
            </a:r>
            <a:endParaRPr sz="1800">
              <a:latin typeface="Verdana"/>
              <a:cs typeface="Verdana"/>
            </a:endParaRPr>
          </a:p>
          <a:p>
            <a:pPr marL="342900" indent="-330835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343535" algn="l"/>
              </a:tabLst>
            </a:pPr>
            <a:r>
              <a:rPr sz="1800" spc="-10" dirty="0">
                <a:latin typeface="Verdana"/>
                <a:cs typeface="Verdana"/>
              </a:rPr>
              <a:t>Retire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placa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vídeo,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caso esteja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usando </a:t>
            </a:r>
            <a:r>
              <a:rPr sz="1800" dirty="0">
                <a:latin typeface="Verdana"/>
                <a:cs typeface="Verdana"/>
              </a:rPr>
              <a:t>uma.</a:t>
            </a:r>
            <a:endParaRPr sz="1800">
              <a:latin typeface="Verdana"/>
              <a:cs typeface="Verdana"/>
            </a:endParaRPr>
          </a:p>
          <a:p>
            <a:pPr marL="342900" indent="-330835">
              <a:lnSpc>
                <a:spcPct val="100000"/>
              </a:lnSpc>
              <a:buAutoNum type="arabicParenR"/>
              <a:tabLst>
                <a:tab pos="343535" algn="l"/>
              </a:tabLst>
            </a:pPr>
            <a:r>
              <a:rPr sz="1800" spc="-5" dirty="0">
                <a:latin typeface="Verdana"/>
                <a:cs typeface="Verdana"/>
              </a:rPr>
              <a:t>Desconecte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teclado.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Verdana"/>
                <a:cs typeface="Verdana"/>
              </a:rPr>
              <a:t>Estamos recomendando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10" dirty="0">
                <a:latin typeface="Verdana"/>
                <a:cs typeface="Verdana"/>
              </a:rPr>
              <a:t>retirada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vídeo 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teclado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não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atrapalhem</a:t>
            </a:r>
            <a:r>
              <a:rPr sz="1800" dirty="0">
                <a:latin typeface="Verdana"/>
                <a:cs typeface="Verdana"/>
              </a:rPr>
              <a:t> o </a:t>
            </a:r>
            <a:r>
              <a:rPr sz="1800" spc="-5" dirty="0">
                <a:latin typeface="Verdana"/>
                <a:cs typeface="Verdana"/>
              </a:rPr>
              <a:t>restante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 montagem.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364107"/>
            <a:ext cx="3664585" cy="1300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</a:rPr>
              <a:t>Instalação</a:t>
            </a:r>
            <a:endParaRPr sz="4400"/>
          </a:p>
          <a:p>
            <a:pPr marL="12700">
              <a:lnSpc>
                <a:spcPts val="5015"/>
              </a:lnSpc>
            </a:pPr>
            <a:r>
              <a:rPr sz="4400" dirty="0">
                <a:solidFill>
                  <a:srgbClr val="000000"/>
                </a:solidFill>
              </a:rPr>
              <a:t>do</a:t>
            </a:r>
            <a:r>
              <a:rPr sz="4400" spc="-3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disco</a:t>
            </a:r>
            <a:r>
              <a:rPr sz="4400" spc="-3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rígido</a:t>
            </a:r>
            <a:endParaRPr sz="44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979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Instalando</a:t>
            </a:r>
            <a:r>
              <a:rPr sz="360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o</a:t>
            </a:r>
            <a:r>
              <a:rPr sz="360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disco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rígido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289810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O disco </a:t>
            </a:r>
            <a:r>
              <a:rPr sz="1800" spc="-5" dirty="0">
                <a:latin typeface="Verdana"/>
                <a:cs typeface="Verdana"/>
              </a:rPr>
              <a:t>rígido </a:t>
            </a:r>
            <a:r>
              <a:rPr sz="1800" dirty="0">
                <a:latin typeface="Verdana"/>
                <a:cs typeface="Verdana"/>
              </a:rPr>
              <a:t>é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introduzido </a:t>
            </a:r>
            <a:r>
              <a:rPr sz="1800" spc="-5" dirty="0">
                <a:latin typeface="Verdana"/>
                <a:cs typeface="Verdana"/>
              </a:rPr>
              <a:t>pela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parte interna 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gabinete. Devemos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usar dois </a:t>
            </a:r>
            <a:r>
              <a:rPr sz="1800" spc="-10" dirty="0">
                <a:latin typeface="Verdana"/>
                <a:cs typeface="Verdana"/>
              </a:rPr>
              <a:t>parafusos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cada lado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6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sua </a:t>
            </a:r>
            <a:r>
              <a:rPr sz="1800" spc="-5" dirty="0">
                <a:latin typeface="Verdana"/>
                <a:cs typeface="Verdana"/>
              </a:rPr>
              <a:t>fixação.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tipo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spc="-10" dirty="0">
                <a:latin typeface="Verdana"/>
                <a:cs typeface="Verdana"/>
              </a:rPr>
              <a:t>parafuso </a:t>
            </a:r>
            <a:r>
              <a:rPr sz="1800" spc="-5" dirty="0">
                <a:latin typeface="Verdana"/>
                <a:cs typeface="Verdana"/>
              </a:rPr>
              <a:t>usado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aqui</a:t>
            </a:r>
            <a:r>
              <a:rPr sz="1800" dirty="0">
                <a:latin typeface="Verdana"/>
                <a:cs typeface="Verdana"/>
              </a:rPr>
              <a:t> é </a:t>
            </a:r>
            <a:r>
              <a:rPr sz="1800" spc="-5" dirty="0">
                <a:latin typeface="Verdana"/>
                <a:cs typeface="Verdana"/>
              </a:rPr>
              <a:t>sempre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“gordinho”.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3783" y="981455"/>
            <a:ext cx="6138672" cy="46055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459" y="4652771"/>
            <a:ext cx="2304288" cy="159715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219" y="277114"/>
            <a:ext cx="6351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Carcaça</a:t>
            </a:r>
            <a:r>
              <a:rPr sz="360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quente do</a:t>
            </a:r>
            <a:r>
              <a:rPr sz="3600" spc="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disco</a:t>
            </a:r>
            <a:r>
              <a:rPr sz="360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rígido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837180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carcaça </a:t>
            </a:r>
            <a:r>
              <a:rPr sz="1800" dirty="0">
                <a:latin typeface="Verdana"/>
                <a:cs typeface="Verdana"/>
              </a:rPr>
              <a:t>metálica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disco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rígido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é</a:t>
            </a:r>
            <a:r>
              <a:rPr sz="1800" spc="-5" dirty="0">
                <a:latin typeface="Verdana"/>
                <a:cs typeface="Verdana"/>
              </a:rPr>
              <a:t> sempre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quente. </a:t>
            </a:r>
            <a:r>
              <a:rPr sz="1800" dirty="0">
                <a:latin typeface="Verdana"/>
                <a:cs typeface="Verdana"/>
              </a:rPr>
              <a:t>O outro </a:t>
            </a:r>
            <a:r>
              <a:rPr sz="1800" spc="-10" dirty="0">
                <a:latin typeface="Verdana"/>
                <a:cs typeface="Verdana"/>
              </a:rPr>
              <a:t>lado, </a:t>
            </a:r>
            <a:r>
              <a:rPr sz="1800" spc="-5" dirty="0">
                <a:latin typeface="Verdana"/>
                <a:cs typeface="Verdana"/>
              </a:rPr>
              <a:t> onde </a:t>
            </a:r>
            <a:r>
              <a:rPr sz="1800" dirty="0">
                <a:latin typeface="Verdana"/>
                <a:cs typeface="Verdana"/>
              </a:rPr>
              <a:t>fica a placa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circuito, </a:t>
            </a:r>
            <a:r>
              <a:rPr sz="1800" dirty="0">
                <a:latin typeface="Verdana"/>
                <a:cs typeface="Verdana"/>
              </a:rPr>
              <a:t>é muito mais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frio. </a:t>
            </a:r>
            <a:r>
              <a:rPr sz="1800" spc="-20" dirty="0">
                <a:latin typeface="Verdana"/>
                <a:cs typeface="Verdana"/>
              </a:rPr>
              <a:t>Por </a:t>
            </a:r>
            <a:r>
              <a:rPr sz="1800" dirty="0">
                <a:latin typeface="Verdana"/>
                <a:cs typeface="Verdana"/>
              </a:rPr>
              <a:t>isso </a:t>
            </a:r>
            <a:r>
              <a:rPr sz="1800" spc="-5" dirty="0">
                <a:latin typeface="Verdana"/>
                <a:cs typeface="Verdana"/>
              </a:rPr>
              <a:t>devemos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sempre deixar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carcaça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metálica livre, como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mostra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figura. Cabos </a:t>
            </a:r>
            <a:r>
              <a:rPr sz="1800" dirty="0">
                <a:latin typeface="Verdana"/>
                <a:cs typeface="Verdana"/>
              </a:rPr>
              <a:t> flat </a:t>
            </a:r>
            <a:r>
              <a:rPr sz="1800" spc="-5" dirty="0">
                <a:latin typeface="Verdana"/>
                <a:cs typeface="Verdana"/>
              </a:rPr>
              <a:t>podem </a:t>
            </a:r>
            <a:r>
              <a:rPr sz="1800" dirty="0">
                <a:latin typeface="Verdana"/>
                <a:cs typeface="Verdana"/>
              </a:rPr>
              <a:t>ficar </a:t>
            </a:r>
            <a:r>
              <a:rPr sz="1800" spc="-5" dirty="0">
                <a:latin typeface="Verdana"/>
                <a:cs typeface="Verdana"/>
              </a:rPr>
              <a:t>sobre </a:t>
            </a:r>
            <a:r>
              <a:rPr sz="1800" dirty="0">
                <a:latin typeface="Verdana"/>
                <a:cs typeface="Verdana"/>
              </a:rPr>
              <a:t> esta </a:t>
            </a:r>
            <a:r>
              <a:rPr sz="1800" spc="-5" dirty="0">
                <a:latin typeface="Verdana"/>
                <a:cs typeface="Verdana"/>
              </a:rPr>
              <a:t>carcaça, </a:t>
            </a:r>
            <a:r>
              <a:rPr sz="1800" dirty="0">
                <a:latin typeface="Verdana"/>
                <a:cs typeface="Verdana"/>
              </a:rPr>
              <a:t>pois </a:t>
            </a:r>
            <a:r>
              <a:rPr sz="1800" spc="-5" dirty="0">
                <a:latin typeface="Verdana"/>
                <a:cs typeface="Verdana"/>
              </a:rPr>
              <a:t>não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atrapalham </a:t>
            </a:r>
            <a:r>
              <a:rPr sz="1800" dirty="0">
                <a:latin typeface="Verdana"/>
                <a:cs typeface="Verdana"/>
              </a:rPr>
              <a:t>muito 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saída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45" dirty="0">
                <a:latin typeface="Verdana"/>
                <a:cs typeface="Verdana"/>
              </a:rPr>
              <a:t>calor.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Nunca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devemos deixar esta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carcaça obstruída, por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exemplo,</a:t>
            </a:r>
            <a:r>
              <a:rPr sz="1800" spc="-5" dirty="0">
                <a:latin typeface="Verdana"/>
                <a:cs typeface="Verdana"/>
              </a:rPr>
              <a:t> encostada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diretamente </a:t>
            </a:r>
            <a:r>
              <a:rPr sz="1800" dirty="0">
                <a:latin typeface="Verdana"/>
                <a:cs typeface="Verdana"/>
              </a:rPr>
              <a:t>no </a:t>
            </a:r>
            <a:r>
              <a:rPr sz="1800" spc="-5" dirty="0">
                <a:latin typeface="Verdana"/>
                <a:cs typeface="Verdana"/>
              </a:rPr>
              <a:t>drive de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disquetes.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7684" y="1072895"/>
            <a:ext cx="5410200" cy="40584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6804" y="172212"/>
            <a:ext cx="304800" cy="304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5487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Carcaça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do</a:t>
            </a:r>
            <a:r>
              <a:rPr sz="360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HD</a:t>
            </a:r>
            <a:r>
              <a:rPr sz="360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refrigerada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345055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Alguns </a:t>
            </a:r>
            <a:r>
              <a:rPr sz="1800" spc="-5" dirty="0">
                <a:latin typeface="Verdana"/>
                <a:cs typeface="Verdana"/>
              </a:rPr>
              <a:t>gabinetes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possuem </a:t>
            </a:r>
            <a:r>
              <a:rPr sz="1800" dirty="0">
                <a:latin typeface="Verdana"/>
                <a:cs typeface="Verdana"/>
              </a:rPr>
              <a:t>alças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o disco </a:t>
            </a:r>
            <a:r>
              <a:rPr sz="1800" spc="-5" dirty="0">
                <a:latin typeface="Verdana"/>
                <a:cs typeface="Verdana"/>
              </a:rPr>
              <a:t>rígido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seja montado </a:t>
            </a:r>
            <a:r>
              <a:rPr sz="1800" dirty="0">
                <a:latin typeface="Verdana"/>
                <a:cs typeface="Verdana"/>
              </a:rPr>
              <a:t>como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mostra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figura, 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“cabeça</a:t>
            </a:r>
            <a:r>
              <a:rPr sz="1800" spc="62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baixo”. </a:t>
            </a:r>
            <a:r>
              <a:rPr sz="1800" dirty="0">
                <a:latin typeface="Verdana"/>
                <a:cs typeface="Verdana"/>
              </a:rPr>
              <a:t>Desta forma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carcaça</a:t>
            </a:r>
            <a:r>
              <a:rPr sz="1800" spc="-5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quente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disco será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refrigerada, </a:t>
            </a:r>
            <a:r>
              <a:rPr sz="1800" spc="-10" dirty="0">
                <a:latin typeface="Verdana"/>
                <a:cs typeface="Verdana"/>
              </a:rPr>
              <a:t>graças 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ao </a:t>
            </a:r>
            <a:r>
              <a:rPr sz="1800" spc="-5" dirty="0">
                <a:latin typeface="Verdana"/>
                <a:cs typeface="Verdana"/>
              </a:rPr>
              <a:t>fluxo de </a:t>
            </a:r>
            <a:r>
              <a:rPr sz="1800" dirty="0">
                <a:latin typeface="Verdana"/>
                <a:cs typeface="Verdana"/>
              </a:rPr>
              <a:t>ar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proveniente do </a:t>
            </a:r>
            <a:r>
              <a:rPr sz="1800" dirty="0">
                <a:latin typeface="Verdana"/>
                <a:cs typeface="Verdana"/>
              </a:rPr>
              <a:t> cooler frontal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82822" y="5693765"/>
            <a:ext cx="524891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O disco rígido </a:t>
            </a:r>
            <a:r>
              <a:rPr sz="1400" spc="-5" dirty="0">
                <a:latin typeface="Verdana"/>
                <a:cs typeface="Verdana"/>
              </a:rPr>
              <a:t>pode operar </a:t>
            </a:r>
            <a:r>
              <a:rPr sz="1400" dirty="0">
                <a:latin typeface="Verdana"/>
                <a:cs typeface="Verdana"/>
              </a:rPr>
              <a:t>perfeitamente nesta </a:t>
            </a:r>
            <a:r>
              <a:rPr sz="1400" spc="-5" dirty="0">
                <a:latin typeface="Verdana"/>
                <a:cs typeface="Verdana"/>
              </a:rPr>
              <a:t>posição, </a:t>
            </a:r>
            <a:r>
              <a:rPr sz="1400" dirty="0">
                <a:latin typeface="Verdana"/>
                <a:cs typeface="Verdana"/>
              </a:rPr>
              <a:t>é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projetado </a:t>
            </a:r>
            <a:r>
              <a:rPr sz="1400" spc="-10" dirty="0">
                <a:latin typeface="Verdana"/>
                <a:cs typeface="Verdana"/>
              </a:rPr>
              <a:t>para </a:t>
            </a:r>
            <a:r>
              <a:rPr sz="1400" spc="-5" dirty="0">
                <a:latin typeface="Verdana"/>
                <a:cs typeface="Verdana"/>
              </a:rPr>
              <a:t>isso. </a:t>
            </a:r>
            <a:r>
              <a:rPr sz="1400" spc="-10" dirty="0">
                <a:latin typeface="Verdana"/>
                <a:cs typeface="Verdana"/>
              </a:rPr>
              <a:t>Pode </a:t>
            </a:r>
            <a:r>
              <a:rPr sz="1400" dirty="0">
                <a:latin typeface="Verdana"/>
                <a:cs typeface="Verdana"/>
              </a:rPr>
              <a:t>ficar em </a:t>
            </a:r>
            <a:r>
              <a:rPr sz="1400" spc="-5" dirty="0">
                <a:latin typeface="Verdana"/>
                <a:cs typeface="Verdana"/>
              </a:rPr>
              <a:t>outras </a:t>
            </a:r>
            <a:r>
              <a:rPr sz="1400" dirty="0">
                <a:latin typeface="Verdana"/>
                <a:cs typeface="Verdana"/>
              </a:rPr>
              <a:t>posições, </a:t>
            </a:r>
            <a:r>
              <a:rPr sz="1400" spc="-5" dirty="0">
                <a:latin typeface="Verdana"/>
                <a:cs typeface="Verdana"/>
              </a:rPr>
              <a:t>exceto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aquelas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que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são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inclinadas.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039" y="990600"/>
            <a:ext cx="5928360" cy="4447032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6323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Conectar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cabos do</a:t>
            </a:r>
            <a:r>
              <a:rPr sz="360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disco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rígido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632710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Ligue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cabo </a:t>
            </a:r>
            <a:r>
              <a:rPr sz="1800" dirty="0">
                <a:latin typeface="Verdana"/>
                <a:cs typeface="Verdana"/>
              </a:rPr>
              <a:t>flat e 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 de </a:t>
            </a:r>
            <a:r>
              <a:rPr sz="1800" dirty="0">
                <a:latin typeface="Verdana"/>
                <a:cs typeface="Verdana"/>
              </a:rPr>
              <a:t> alimentação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disco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rígido. Em </a:t>
            </a:r>
            <a:r>
              <a:rPr sz="1800" dirty="0">
                <a:latin typeface="Verdana"/>
                <a:cs typeface="Verdana"/>
              </a:rPr>
              <a:t>relação ao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cabo</a:t>
            </a:r>
            <a:r>
              <a:rPr sz="1800" spc="6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flat,</a:t>
            </a:r>
            <a:r>
              <a:rPr sz="1800" spc="6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lembre</a:t>
            </a:r>
            <a:r>
              <a:rPr sz="1800" spc="7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 o </a:t>
            </a:r>
            <a:r>
              <a:rPr sz="1800" spc="5" dirty="0">
                <a:latin typeface="Verdana"/>
                <a:cs typeface="Verdana"/>
              </a:rPr>
              <a:t>fio </a:t>
            </a:r>
            <a:r>
              <a:rPr sz="1800" spc="-5" dirty="0">
                <a:latin typeface="Verdana"/>
                <a:cs typeface="Verdana"/>
              </a:rPr>
              <a:t>vermelho (ou 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outra </a:t>
            </a:r>
            <a:r>
              <a:rPr sz="1800" dirty="0">
                <a:latin typeface="Verdana"/>
                <a:cs typeface="Verdana"/>
              </a:rPr>
              <a:t>cor) </a:t>
            </a:r>
            <a:r>
              <a:rPr sz="1800" spc="-10" dirty="0">
                <a:latin typeface="Verdana"/>
                <a:cs typeface="Verdana"/>
              </a:rPr>
              <a:t>deve </a:t>
            </a:r>
            <a:r>
              <a:rPr sz="1800" dirty="0">
                <a:latin typeface="Verdana"/>
                <a:cs typeface="Verdana"/>
              </a:rPr>
              <a:t>ficar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voltado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fonte.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Nos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discos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rígidos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modernos devemos </a:t>
            </a:r>
            <a:r>
              <a:rPr sz="1800" dirty="0">
                <a:latin typeface="Verdana"/>
                <a:cs typeface="Verdana"/>
              </a:rPr>
              <a:t> usar o </a:t>
            </a:r>
            <a:r>
              <a:rPr sz="1800" spc="-5" dirty="0">
                <a:latin typeface="Verdana"/>
                <a:cs typeface="Verdana"/>
              </a:rPr>
              <a:t>cabo </a:t>
            </a:r>
            <a:r>
              <a:rPr sz="1800" dirty="0">
                <a:latin typeface="Verdana"/>
                <a:cs typeface="Verdana"/>
              </a:rPr>
              <a:t>flat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80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vias. É </a:t>
            </a:r>
            <a:r>
              <a:rPr sz="1800" spc="-5" dirty="0">
                <a:latin typeface="Verdana"/>
                <a:cs typeface="Verdana"/>
              </a:rPr>
              <a:t>também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recomendável que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sua </a:t>
            </a:r>
            <a:r>
              <a:rPr sz="1800" spc="-5" dirty="0">
                <a:latin typeface="Verdana"/>
                <a:cs typeface="Verdana"/>
              </a:rPr>
              <a:t>ligação seja </a:t>
            </a:r>
            <a:r>
              <a:rPr sz="1800" dirty="0">
                <a:latin typeface="Verdana"/>
                <a:cs typeface="Verdana"/>
              </a:rPr>
              <a:t>feita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 </a:t>
            </a:r>
            <a:r>
              <a:rPr sz="1800" spc="-5" dirty="0">
                <a:latin typeface="Verdana"/>
                <a:cs typeface="Verdana"/>
              </a:rPr>
              <a:t>interface </a:t>
            </a:r>
            <a:r>
              <a:rPr sz="1800" dirty="0">
                <a:latin typeface="Verdana"/>
                <a:cs typeface="Verdana"/>
              </a:rPr>
              <a:t>IDE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primária.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8667" y="806195"/>
            <a:ext cx="5897880" cy="442264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5157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Gabinete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 quatro</a:t>
            </a:r>
            <a:r>
              <a:rPr sz="3600" spc="-3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baias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14376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Lembre-se que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estamos usando </a:t>
            </a:r>
            <a:r>
              <a:rPr sz="1800" dirty="0">
                <a:latin typeface="Verdana"/>
                <a:cs typeface="Verdana"/>
              </a:rPr>
              <a:t> um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“midi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torre”, </a:t>
            </a:r>
            <a:r>
              <a:rPr sz="1800" spc="-5" dirty="0">
                <a:latin typeface="Verdana"/>
                <a:cs typeface="Verdana"/>
              </a:rPr>
              <a:t>também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chamado 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“gabinete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4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baias”.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Ele</a:t>
            </a:r>
            <a:r>
              <a:rPr sz="1800" spc="-5" dirty="0">
                <a:latin typeface="Verdana"/>
                <a:cs typeface="Verdana"/>
              </a:rPr>
              <a:t> tem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quatro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compartimentos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dirty="0">
                <a:latin typeface="Verdana"/>
                <a:cs typeface="Verdana"/>
              </a:rPr>
              <a:t>instalação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unidades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CD/DVD.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3783" y="908303"/>
            <a:ext cx="6100572" cy="457504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065" y="128396"/>
            <a:ext cx="5082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Cabo</a:t>
            </a:r>
            <a:r>
              <a:rPr sz="3600" spc="-4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áudio</a:t>
            </a:r>
            <a:r>
              <a:rPr sz="3600" spc="-4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analógico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5013452"/>
            <a:ext cx="1639570" cy="1031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Verdana"/>
                <a:cs typeface="Verdana"/>
              </a:rPr>
              <a:t>analógico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da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unidade </a:t>
            </a:r>
            <a:r>
              <a:rPr sz="1600" spc="-5" dirty="0">
                <a:latin typeface="Verdana"/>
                <a:cs typeface="Verdana"/>
              </a:rPr>
              <a:t>de </a:t>
            </a:r>
            <a:r>
              <a:rPr sz="1600" spc="-20" dirty="0">
                <a:latin typeface="Verdana"/>
                <a:cs typeface="Verdana"/>
              </a:rPr>
              <a:t>CD,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como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vemos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na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figura </a:t>
            </a:r>
            <a:r>
              <a:rPr sz="1600" spc="-5" dirty="0">
                <a:latin typeface="Verdana"/>
                <a:cs typeface="Verdana"/>
              </a:rPr>
              <a:t>ao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lado</a:t>
            </a:r>
            <a:r>
              <a:rPr sz="1800" spc="-5" dirty="0"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86613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Provavelmente </a:t>
            </a:r>
            <a:r>
              <a:rPr spc="-5" dirty="0"/>
              <a:t>você </a:t>
            </a:r>
            <a:r>
              <a:rPr spc="-550" dirty="0"/>
              <a:t> </a:t>
            </a:r>
            <a:r>
              <a:rPr spc="-15" dirty="0"/>
              <a:t>vai</a:t>
            </a:r>
            <a:r>
              <a:rPr spc="114" dirty="0"/>
              <a:t> </a:t>
            </a:r>
            <a:r>
              <a:rPr spc="-10" dirty="0"/>
              <a:t>querer </a:t>
            </a:r>
            <a:r>
              <a:rPr spc="-5" dirty="0"/>
              <a:t> </a:t>
            </a:r>
            <a:r>
              <a:rPr spc="-10" dirty="0"/>
              <a:t>aproveitar</a:t>
            </a:r>
            <a:r>
              <a:rPr spc="5" dirty="0"/>
              <a:t> </a:t>
            </a:r>
            <a:r>
              <a:rPr spc="-5" dirty="0"/>
              <a:t>o</a:t>
            </a:r>
            <a:r>
              <a:rPr spc="-15" dirty="0"/>
              <a:t> </a:t>
            </a:r>
            <a:r>
              <a:rPr spc="-5" dirty="0"/>
              <a:t>recurso </a:t>
            </a:r>
            <a:r>
              <a:rPr spc="-550" dirty="0"/>
              <a:t> </a:t>
            </a:r>
            <a:r>
              <a:rPr spc="-10" dirty="0"/>
              <a:t>que</a:t>
            </a:r>
            <a:r>
              <a:rPr spc="-5" dirty="0"/>
              <a:t> todas</a:t>
            </a:r>
            <a:r>
              <a:rPr spc="5" dirty="0"/>
              <a:t> </a:t>
            </a:r>
            <a:r>
              <a:rPr spc="-5" dirty="0"/>
              <a:t>as </a:t>
            </a:r>
            <a:r>
              <a:rPr dirty="0"/>
              <a:t> </a:t>
            </a:r>
            <a:r>
              <a:rPr spc="-10" dirty="0"/>
              <a:t>unidades</a:t>
            </a:r>
            <a:r>
              <a:rPr spc="20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10" dirty="0"/>
              <a:t>CD</a:t>
            </a:r>
            <a:r>
              <a:rPr dirty="0"/>
              <a:t> </a:t>
            </a:r>
            <a:r>
              <a:rPr spc="-5" dirty="0"/>
              <a:t>e </a:t>
            </a:r>
            <a:r>
              <a:rPr dirty="0"/>
              <a:t> </a:t>
            </a:r>
            <a:r>
              <a:rPr spc="-5" dirty="0"/>
              <a:t>DVD</a:t>
            </a:r>
            <a:r>
              <a:rPr dirty="0"/>
              <a:t> </a:t>
            </a:r>
            <a:r>
              <a:rPr spc="-5" dirty="0"/>
              <a:t>oferecem,</a:t>
            </a:r>
            <a:r>
              <a:rPr spc="15" dirty="0"/>
              <a:t> </a:t>
            </a:r>
            <a:r>
              <a:rPr spc="-10" dirty="0"/>
              <a:t>que </a:t>
            </a:r>
            <a:r>
              <a:rPr spc="-5" dirty="0"/>
              <a:t> é</a:t>
            </a:r>
            <a:r>
              <a:rPr spc="-15" dirty="0"/>
              <a:t> </a:t>
            </a:r>
            <a:r>
              <a:rPr spc="-5" dirty="0"/>
              <a:t>a</a:t>
            </a:r>
            <a:r>
              <a:rPr spc="-10" dirty="0"/>
              <a:t> </a:t>
            </a:r>
            <a:r>
              <a:rPr spc="-5" dirty="0"/>
              <a:t>reprodução</a:t>
            </a:r>
            <a:r>
              <a:rPr spc="25" dirty="0"/>
              <a:t> </a:t>
            </a:r>
            <a:r>
              <a:rPr spc="-10" dirty="0"/>
              <a:t>de </a:t>
            </a:r>
            <a:r>
              <a:rPr spc="-5" dirty="0"/>
              <a:t> </a:t>
            </a:r>
            <a:r>
              <a:rPr spc="-10" dirty="0"/>
              <a:t>CDs</a:t>
            </a:r>
            <a:r>
              <a:rPr spc="-15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5" dirty="0"/>
              <a:t>áudio.</a:t>
            </a:r>
            <a:r>
              <a:rPr spc="5" dirty="0"/>
              <a:t> </a:t>
            </a:r>
            <a:r>
              <a:rPr spc="-10" dirty="0"/>
              <a:t>Na </a:t>
            </a:r>
            <a:r>
              <a:rPr spc="-5" dirty="0"/>
              <a:t> </a:t>
            </a:r>
            <a:r>
              <a:rPr spc="-10" dirty="0"/>
              <a:t>esmagadora</a:t>
            </a:r>
            <a:r>
              <a:rPr spc="30" dirty="0"/>
              <a:t> </a:t>
            </a:r>
            <a:r>
              <a:rPr spc="-5" dirty="0"/>
              <a:t>mairia </a:t>
            </a:r>
            <a:r>
              <a:rPr dirty="0"/>
              <a:t> </a:t>
            </a:r>
            <a:r>
              <a:rPr spc="-5" dirty="0"/>
              <a:t>dos</a:t>
            </a:r>
            <a:r>
              <a:rPr spc="-20" dirty="0"/>
              <a:t> </a:t>
            </a:r>
            <a:r>
              <a:rPr spc="-5" dirty="0"/>
              <a:t>casos,</a:t>
            </a:r>
            <a:r>
              <a:rPr spc="20" dirty="0"/>
              <a:t> </a:t>
            </a:r>
            <a:r>
              <a:rPr spc="-5" dirty="0"/>
              <a:t>as</a:t>
            </a:r>
            <a:r>
              <a:rPr spc="-10" dirty="0"/>
              <a:t> placas </a:t>
            </a:r>
            <a:r>
              <a:rPr spc="-550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som</a:t>
            </a:r>
            <a:r>
              <a:rPr spc="10" dirty="0"/>
              <a:t> </a:t>
            </a:r>
            <a:r>
              <a:rPr spc="-10" dirty="0"/>
              <a:t>possuem </a:t>
            </a:r>
            <a:r>
              <a:rPr spc="-5" dirty="0"/>
              <a:t> </a:t>
            </a:r>
            <a:r>
              <a:rPr spc="-10" dirty="0"/>
              <a:t>uma</a:t>
            </a:r>
            <a:r>
              <a:rPr spc="10" dirty="0"/>
              <a:t> </a:t>
            </a:r>
            <a:r>
              <a:rPr spc="-10" dirty="0"/>
              <a:t>entrada </a:t>
            </a:r>
            <a:r>
              <a:rPr spc="-5" dirty="0"/>
              <a:t> chamada</a:t>
            </a:r>
            <a:r>
              <a:rPr spc="20" dirty="0"/>
              <a:t> </a:t>
            </a:r>
            <a:r>
              <a:rPr spc="-10" dirty="0"/>
              <a:t>CD-IN </a:t>
            </a:r>
            <a:r>
              <a:rPr spc="-5" dirty="0"/>
              <a:t> </a:t>
            </a:r>
            <a:r>
              <a:rPr spc="-10" dirty="0"/>
              <a:t>(áudio</a:t>
            </a:r>
            <a:r>
              <a:rPr spc="10" dirty="0"/>
              <a:t> </a:t>
            </a:r>
            <a:r>
              <a:rPr spc="-5" dirty="0"/>
              <a:t>analógico).</a:t>
            </a:r>
          </a:p>
          <a:p>
            <a:pPr marL="12700" marR="604266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Deve</a:t>
            </a:r>
            <a:r>
              <a:rPr spc="-15" dirty="0"/>
              <a:t> </a:t>
            </a:r>
            <a:r>
              <a:rPr spc="-10" dirty="0"/>
              <a:t>ser</a:t>
            </a:r>
            <a:r>
              <a:rPr spc="-5" dirty="0"/>
              <a:t> </a:t>
            </a:r>
            <a:r>
              <a:rPr spc="-15" dirty="0"/>
              <a:t>ligada</a:t>
            </a:r>
            <a:r>
              <a:rPr dirty="0"/>
              <a:t> </a:t>
            </a:r>
            <a:r>
              <a:rPr spc="-5" dirty="0"/>
              <a:t>na </a:t>
            </a:r>
            <a:r>
              <a:rPr spc="-545" dirty="0"/>
              <a:t> </a:t>
            </a:r>
            <a:r>
              <a:rPr spc="-5" dirty="0"/>
              <a:t>saída</a:t>
            </a:r>
            <a:r>
              <a:rPr spc="10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áudio</a:t>
            </a:r>
          </a:p>
          <a:p>
            <a:pPr marL="2244725">
              <a:lnSpc>
                <a:spcPts val="1380"/>
              </a:lnSpc>
            </a:pPr>
            <a:r>
              <a:rPr sz="1400" dirty="0"/>
              <a:t>O</a:t>
            </a:r>
            <a:r>
              <a:rPr sz="1400" spc="-15" dirty="0"/>
              <a:t> </a:t>
            </a:r>
            <a:r>
              <a:rPr sz="1400" dirty="0"/>
              <a:t>cabo</a:t>
            </a:r>
            <a:r>
              <a:rPr sz="1400" spc="-10" dirty="0"/>
              <a:t> </a:t>
            </a:r>
            <a:r>
              <a:rPr sz="1400" spc="-5" dirty="0"/>
              <a:t>de</a:t>
            </a:r>
            <a:r>
              <a:rPr sz="1400" spc="-10" dirty="0"/>
              <a:t> </a:t>
            </a:r>
            <a:r>
              <a:rPr sz="1400" dirty="0"/>
              <a:t>áudio</a:t>
            </a:r>
            <a:r>
              <a:rPr sz="1400" spc="-10" dirty="0"/>
              <a:t> para</a:t>
            </a:r>
            <a:r>
              <a:rPr sz="1400" spc="-20" dirty="0"/>
              <a:t> </a:t>
            </a:r>
            <a:r>
              <a:rPr sz="1400" dirty="0"/>
              <a:t>esta</a:t>
            </a:r>
            <a:r>
              <a:rPr sz="1400" spc="-25" dirty="0"/>
              <a:t> </a:t>
            </a:r>
            <a:r>
              <a:rPr sz="1400" dirty="0"/>
              <a:t>conexão</a:t>
            </a:r>
            <a:r>
              <a:rPr sz="1400" spc="-30" dirty="0"/>
              <a:t> </a:t>
            </a:r>
            <a:r>
              <a:rPr sz="1400" dirty="0"/>
              <a:t>é</a:t>
            </a:r>
            <a:r>
              <a:rPr sz="1400" spc="5" dirty="0"/>
              <a:t> </a:t>
            </a:r>
            <a:r>
              <a:rPr sz="1400" dirty="0"/>
              <a:t>fornecido</a:t>
            </a:r>
            <a:r>
              <a:rPr sz="1400" spc="-35" dirty="0"/>
              <a:t> </a:t>
            </a:r>
            <a:r>
              <a:rPr sz="1400" spc="-5" dirty="0"/>
              <a:t>junto</a:t>
            </a:r>
            <a:r>
              <a:rPr sz="1400" spc="5" dirty="0"/>
              <a:t> </a:t>
            </a:r>
            <a:r>
              <a:rPr sz="1400" dirty="0"/>
              <a:t>com</a:t>
            </a:r>
            <a:r>
              <a:rPr sz="1400" spc="-30" dirty="0"/>
              <a:t> </a:t>
            </a:r>
            <a:r>
              <a:rPr sz="1400" dirty="0"/>
              <a:t>a sua</a:t>
            </a:r>
            <a:endParaRPr sz="1400"/>
          </a:p>
        </p:txBody>
      </p:sp>
      <p:sp>
        <p:nvSpPr>
          <p:cNvPr id="5" name="object 5"/>
          <p:cNvSpPr txBox="1"/>
          <p:nvPr/>
        </p:nvSpPr>
        <p:spPr>
          <a:xfrm>
            <a:off x="2490597" y="5187822"/>
            <a:ext cx="638683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unidade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CD ou </a:t>
            </a:r>
            <a:r>
              <a:rPr sz="1400" spc="-10" dirty="0">
                <a:latin typeface="Verdana"/>
                <a:cs typeface="Verdana"/>
              </a:rPr>
              <a:t>DVD. </a:t>
            </a:r>
            <a:r>
              <a:rPr sz="1400" dirty="0">
                <a:latin typeface="Verdana"/>
                <a:cs typeface="Verdana"/>
              </a:rPr>
              <a:t>Se </a:t>
            </a:r>
            <a:r>
              <a:rPr sz="1400" spc="-5" dirty="0">
                <a:latin typeface="Verdana"/>
                <a:cs typeface="Verdana"/>
              </a:rPr>
              <a:t>você </a:t>
            </a:r>
            <a:r>
              <a:rPr sz="1400" dirty="0">
                <a:latin typeface="Verdana"/>
                <a:cs typeface="Verdana"/>
              </a:rPr>
              <a:t>está instalando </a:t>
            </a:r>
            <a:r>
              <a:rPr sz="1400" spc="-5" dirty="0">
                <a:latin typeface="Verdana"/>
                <a:cs typeface="Verdana"/>
              </a:rPr>
              <a:t>duas </a:t>
            </a:r>
            <a:r>
              <a:rPr sz="1400" dirty="0">
                <a:latin typeface="Verdana"/>
                <a:cs typeface="Verdana"/>
              </a:rPr>
              <a:t>unidades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CD/DVD, </a:t>
            </a:r>
            <a:r>
              <a:rPr sz="1400" dirty="0">
                <a:latin typeface="Verdana"/>
                <a:cs typeface="Verdana"/>
              </a:rPr>
              <a:t>escolha a mais </a:t>
            </a:r>
            <a:r>
              <a:rPr sz="1400" spc="-10" dirty="0">
                <a:latin typeface="Verdana"/>
                <a:cs typeface="Verdana"/>
              </a:rPr>
              <a:t>barata para </a:t>
            </a:r>
            <a:r>
              <a:rPr sz="1400" dirty="0">
                <a:latin typeface="Verdana"/>
                <a:cs typeface="Verdana"/>
              </a:rPr>
              <a:t>reproduzir </a:t>
            </a:r>
            <a:r>
              <a:rPr sz="1400" spc="-5" dirty="0">
                <a:latin typeface="Verdana"/>
                <a:cs typeface="Verdana"/>
              </a:rPr>
              <a:t>CDs de áudio. </a:t>
            </a:r>
            <a:r>
              <a:rPr sz="1400" dirty="0">
                <a:latin typeface="Verdana"/>
                <a:cs typeface="Verdana"/>
              </a:rPr>
              <a:t>Assim a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durabilidade</a:t>
            </a:r>
            <a:r>
              <a:rPr sz="1400" spc="-5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da</a:t>
            </a:r>
            <a:r>
              <a:rPr sz="1400" spc="-5" dirty="0">
                <a:latin typeface="Verdana"/>
                <a:cs typeface="Verdana"/>
              </a:rPr>
              <a:t> outra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unidade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(que </a:t>
            </a:r>
            <a:r>
              <a:rPr sz="1400" dirty="0">
                <a:latin typeface="Verdana"/>
                <a:cs typeface="Verdana"/>
              </a:rPr>
              <a:t>no</a:t>
            </a:r>
            <a:r>
              <a:rPr sz="1400" spc="-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caso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é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 mais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cara),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será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30" dirty="0">
                <a:latin typeface="Verdana"/>
                <a:cs typeface="Verdana"/>
              </a:rPr>
              <a:t>maior.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Por </a:t>
            </a:r>
            <a:r>
              <a:rPr sz="1400" spc="-5" dirty="0">
                <a:latin typeface="Verdana"/>
                <a:cs typeface="Verdana"/>
              </a:rPr>
              <a:t>exemplo, </a:t>
            </a:r>
            <a:r>
              <a:rPr sz="1400" dirty="0">
                <a:latin typeface="Verdana"/>
                <a:cs typeface="Verdana"/>
              </a:rPr>
              <a:t>se </a:t>
            </a:r>
            <a:r>
              <a:rPr sz="1400" spc="-5" dirty="0">
                <a:latin typeface="Verdana"/>
                <a:cs typeface="Verdana"/>
              </a:rPr>
              <a:t>você </a:t>
            </a:r>
            <a:r>
              <a:rPr sz="1400" dirty="0">
                <a:latin typeface="Verdana"/>
                <a:cs typeface="Verdana"/>
              </a:rPr>
              <a:t>está instalando um </a:t>
            </a:r>
            <a:r>
              <a:rPr sz="1400" spc="-5" dirty="0">
                <a:latin typeface="Verdana"/>
                <a:cs typeface="Verdana"/>
              </a:rPr>
              <a:t>drive de </a:t>
            </a:r>
            <a:r>
              <a:rPr sz="1400" dirty="0">
                <a:latin typeface="Verdana"/>
                <a:cs typeface="Verdana"/>
              </a:rPr>
              <a:t>DVD e um </a:t>
            </a:r>
            <a:r>
              <a:rPr sz="1400" spc="-10" dirty="0">
                <a:latin typeface="Verdana"/>
                <a:cs typeface="Verdana"/>
              </a:rPr>
              <a:t>gravador </a:t>
            </a:r>
            <a:r>
              <a:rPr sz="1400" spc="-5" dirty="0">
                <a:latin typeface="Verdana"/>
                <a:cs typeface="Verdana"/>
              </a:rPr>
              <a:t> de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CDs,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escolha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drive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DVD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para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conectar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cabo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 áudio.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3448" y="981455"/>
            <a:ext cx="5131308" cy="38496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849" y="489661"/>
            <a:ext cx="32543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Abrir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o</a:t>
            </a:r>
            <a:r>
              <a:rPr sz="3600" spc="-4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gabinete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43611" y="1317752"/>
            <a:ext cx="3293745" cy="359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 marR="8699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É </a:t>
            </a:r>
            <a:r>
              <a:rPr sz="1800" spc="-5" dirty="0">
                <a:latin typeface="Verdana"/>
                <a:cs typeface="Verdana"/>
              </a:rPr>
              <a:t>preciso </a:t>
            </a:r>
            <a:r>
              <a:rPr sz="1800" spc="-10" dirty="0">
                <a:latin typeface="Verdana"/>
                <a:cs typeface="Verdana"/>
              </a:rPr>
              <a:t>retirar </a:t>
            </a:r>
            <a:r>
              <a:rPr sz="1800" spc="-5" dirty="0">
                <a:latin typeface="Verdana"/>
                <a:cs typeface="Verdana"/>
              </a:rPr>
              <a:t>as tampas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externas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gabiente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ter acesso ao ser </a:t>
            </a:r>
            <a:r>
              <a:rPr sz="1800" dirty="0">
                <a:latin typeface="Verdana"/>
                <a:cs typeface="Verdana"/>
              </a:rPr>
              <a:t>interior 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poder </a:t>
            </a:r>
            <a:r>
              <a:rPr sz="1800" dirty="0">
                <a:latin typeface="Verdana"/>
                <a:cs typeface="Verdana"/>
              </a:rPr>
              <a:t>instalar </a:t>
            </a:r>
            <a:r>
              <a:rPr sz="1800" spc="-5" dirty="0">
                <a:latin typeface="Verdana"/>
                <a:cs typeface="Verdana"/>
              </a:rPr>
              <a:t>as placas </a:t>
            </a:r>
            <a:r>
              <a:rPr sz="1800" dirty="0">
                <a:latin typeface="Verdana"/>
                <a:cs typeface="Verdana"/>
              </a:rPr>
              <a:t>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unidades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disco.</a:t>
            </a:r>
            <a:endParaRPr sz="1800">
              <a:latin typeface="Verdana"/>
              <a:cs typeface="Verdana"/>
            </a:endParaRPr>
          </a:p>
          <a:p>
            <a:pPr marL="12065" marR="5080" indent="1905" algn="ctr">
              <a:lnSpc>
                <a:spcPct val="100000"/>
              </a:lnSpc>
            </a:pPr>
            <a:r>
              <a:rPr sz="1800" dirty="0">
                <a:latin typeface="Verdana"/>
                <a:cs typeface="Verdana"/>
              </a:rPr>
              <a:t>A maioria </a:t>
            </a:r>
            <a:r>
              <a:rPr sz="1800" spc="-5" dirty="0">
                <a:latin typeface="Verdana"/>
                <a:cs typeface="Verdana"/>
              </a:rPr>
              <a:t>dos </a:t>
            </a:r>
            <a:r>
              <a:rPr sz="1800" dirty="0">
                <a:latin typeface="Verdana"/>
                <a:cs typeface="Verdana"/>
              </a:rPr>
              <a:t>modelos são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abertos </a:t>
            </a:r>
            <a:r>
              <a:rPr sz="1800" dirty="0">
                <a:latin typeface="Verdana"/>
                <a:cs typeface="Verdana"/>
              </a:rPr>
              <a:t>com a </a:t>
            </a:r>
            <a:r>
              <a:rPr sz="1800" spc="-5" dirty="0">
                <a:latin typeface="Verdana"/>
                <a:cs typeface="Verdana"/>
              </a:rPr>
              <a:t>remoção </a:t>
            </a:r>
            <a:r>
              <a:rPr sz="1800" spc="-10" dirty="0">
                <a:latin typeface="Verdana"/>
                <a:cs typeface="Verdana"/>
              </a:rPr>
              <a:t>de 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alguns </a:t>
            </a:r>
            <a:r>
              <a:rPr sz="1800" spc="-10" dirty="0">
                <a:latin typeface="Verdana"/>
                <a:cs typeface="Verdana"/>
              </a:rPr>
              <a:t>parafusos </a:t>
            </a:r>
            <a:r>
              <a:rPr sz="1800" spc="-5" dirty="0">
                <a:latin typeface="Verdana"/>
                <a:cs typeface="Verdana"/>
              </a:rPr>
              <a:t>localizados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sua</a:t>
            </a:r>
            <a:r>
              <a:rPr sz="1800" spc="-5" dirty="0">
                <a:latin typeface="Verdana"/>
                <a:cs typeface="Verdana"/>
              </a:rPr>
              <a:t> parte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traseira.</a:t>
            </a:r>
            <a:endParaRPr sz="1800">
              <a:latin typeface="Verdana"/>
              <a:cs typeface="Verdana"/>
            </a:endParaRPr>
          </a:p>
          <a:p>
            <a:pPr marL="24765" marR="15240" algn="ctr">
              <a:lnSpc>
                <a:spcPct val="100000"/>
              </a:lnSpc>
            </a:pPr>
            <a:r>
              <a:rPr sz="1800" spc="-5" dirty="0">
                <a:latin typeface="Verdana"/>
                <a:cs typeface="Verdana"/>
              </a:rPr>
              <a:t>Existem entretanto algumas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variantes. </a:t>
            </a:r>
            <a:r>
              <a:rPr sz="1800" spc="-20" dirty="0">
                <a:latin typeface="Verdana"/>
                <a:cs typeface="Verdana"/>
              </a:rPr>
              <a:t>Por </a:t>
            </a:r>
            <a:r>
              <a:rPr sz="1800" spc="-10" dirty="0">
                <a:latin typeface="Verdana"/>
                <a:cs typeface="Verdana"/>
              </a:rPr>
              <a:t>exemplo, 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alguns são </a:t>
            </a:r>
            <a:r>
              <a:rPr sz="1800" spc="-5" dirty="0">
                <a:latin typeface="Verdana"/>
                <a:cs typeface="Verdana"/>
              </a:rPr>
              <a:t>abertos </a:t>
            </a:r>
            <a:r>
              <a:rPr sz="1800" spc="-10" dirty="0">
                <a:latin typeface="Verdana"/>
                <a:cs typeface="Verdana"/>
              </a:rPr>
              <a:t>através </a:t>
            </a:r>
            <a:r>
              <a:rPr sz="1800" spc="-5" dirty="0">
                <a:latin typeface="Verdana"/>
                <a:cs typeface="Verdana"/>
              </a:rPr>
              <a:t> de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alavancas.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3232" y="687323"/>
            <a:ext cx="3829812" cy="3829812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406" y="147573"/>
            <a:ext cx="4702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Cabos</a:t>
            </a:r>
            <a:r>
              <a:rPr sz="3600" spc="-9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desorganizados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1991995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Não</a:t>
            </a:r>
            <a:r>
              <a:rPr sz="1800" spc="-10" dirty="0">
                <a:latin typeface="Verdana"/>
                <a:cs typeface="Verdana"/>
              </a:rPr>
              <a:t> deixe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cabos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desorganizados </a:t>
            </a:r>
            <a:r>
              <a:rPr sz="1800" dirty="0">
                <a:latin typeface="Verdana"/>
                <a:cs typeface="Verdana"/>
              </a:rPr>
              <a:t> assim. Isto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provocará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aquecimento 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computador,</a:t>
            </a:r>
            <a:r>
              <a:rPr sz="1800" spc="-8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pois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os </a:t>
            </a:r>
            <a:r>
              <a:rPr sz="1800" spc="-5" dirty="0">
                <a:latin typeface="Verdana"/>
                <a:cs typeface="Verdana"/>
              </a:rPr>
              <a:t>cabos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dificultarão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passagem 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fluxo de </a:t>
            </a:r>
            <a:r>
              <a:rPr sz="1800" dirty="0">
                <a:latin typeface="Verdana"/>
                <a:cs typeface="Verdana"/>
              </a:rPr>
              <a:t>ar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refrigera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interior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gabinete. </a:t>
            </a:r>
            <a:r>
              <a:rPr sz="1800" dirty="0">
                <a:latin typeface="Verdana"/>
                <a:cs typeface="Verdana"/>
              </a:rPr>
              <a:t>Será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preciso </a:t>
            </a:r>
            <a:r>
              <a:rPr sz="1800" dirty="0">
                <a:latin typeface="Verdana"/>
                <a:cs typeface="Verdana"/>
              </a:rPr>
              <a:t>arrumar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esses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cabos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cuidadosamente.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5748" y="908303"/>
            <a:ext cx="6412992" cy="4809744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406" y="184784"/>
            <a:ext cx="5868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Prender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conectores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sem</a:t>
            </a:r>
            <a:r>
              <a:rPr sz="3600" spc="-5" dirty="0">
                <a:solidFill>
                  <a:srgbClr val="000000"/>
                </a:solidFill>
              </a:rPr>
              <a:t> uso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713355" cy="4415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Verdana"/>
                <a:cs typeface="Verdana"/>
              </a:rPr>
              <a:t>Cabos</a:t>
            </a:r>
            <a:r>
              <a:rPr sz="1600" spc="-10" dirty="0">
                <a:latin typeface="Verdana"/>
                <a:cs typeface="Verdana"/>
              </a:rPr>
              <a:t> sem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uso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devem ser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presos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para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não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causem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acidentes.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Um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cabo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alimentação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solto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pode</a:t>
            </a:r>
            <a:r>
              <a:rPr sz="1600" spc="-10" dirty="0">
                <a:latin typeface="Verdana"/>
                <a:cs typeface="Verdana"/>
              </a:rPr>
              <a:t> eventualmente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tocar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em algum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pino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metálico </a:t>
            </a:r>
            <a:r>
              <a:rPr sz="1600" spc="-5" dirty="0">
                <a:latin typeface="Verdana"/>
                <a:cs typeface="Verdana"/>
              </a:rPr>
              <a:t> da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mãe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 </a:t>
            </a:r>
            <a:r>
              <a:rPr sz="1600" spc="-10" dirty="0">
                <a:latin typeface="Verdana"/>
                <a:cs typeface="Verdana"/>
              </a:rPr>
              <a:t>provocar </a:t>
            </a:r>
            <a:r>
              <a:rPr sz="1600" spc="-5" dirty="0">
                <a:latin typeface="Verdana"/>
                <a:cs typeface="Verdana"/>
              </a:rPr>
              <a:t> um curto-circuito.</a:t>
            </a:r>
            <a:r>
              <a:rPr sz="1600" spc="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chance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ocorrer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um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acidente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assim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muito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pequena.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Mas um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cabo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alimentação</a:t>
            </a:r>
            <a:r>
              <a:rPr sz="1600" spc="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solto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também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pode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eventualmente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travar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ventilador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cooler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do </a:t>
            </a:r>
            <a:r>
              <a:rPr sz="1600" spc="-5" dirty="0">
                <a:latin typeface="Verdana"/>
                <a:cs typeface="Verdana"/>
              </a:rPr>
              <a:t> processador</a:t>
            </a:r>
            <a:r>
              <a:rPr sz="1600" spc="16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ou</a:t>
            </a:r>
            <a:r>
              <a:rPr sz="1600" spc="1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do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chipset,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</a:t>
            </a:r>
            <a:r>
              <a:rPr sz="1600" spc="-10" dirty="0">
                <a:latin typeface="Verdana"/>
                <a:cs typeface="Verdana"/>
              </a:rPr>
              <a:t> bastante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plausível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ocorrer.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5501436"/>
            <a:ext cx="23342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Verdana"/>
                <a:cs typeface="Verdana"/>
              </a:rPr>
              <a:t>Prenda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então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os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cabos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sem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uso.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3448" y="908303"/>
            <a:ext cx="5695188" cy="42702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355975" y="5406339"/>
            <a:ext cx="552386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Verdana"/>
                <a:cs typeface="Verdana"/>
              </a:rPr>
              <a:t>Você</a:t>
            </a:r>
            <a:r>
              <a:rPr sz="1400" spc="6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pode</a:t>
            </a:r>
            <a:r>
              <a:rPr sz="1400" spc="5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prender</a:t>
            </a:r>
            <a:r>
              <a:rPr sz="1400" spc="6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os</a:t>
            </a:r>
            <a:r>
              <a:rPr sz="1400" spc="5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cabos</a:t>
            </a:r>
            <a:r>
              <a:rPr sz="1400" spc="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usando</a:t>
            </a:r>
            <a:r>
              <a:rPr sz="1400" spc="5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aquele</a:t>
            </a:r>
            <a:r>
              <a:rPr sz="1400" spc="5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arame</a:t>
            </a:r>
            <a:r>
              <a:rPr sz="1400" spc="4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coberto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 plático, que </a:t>
            </a:r>
            <a:r>
              <a:rPr sz="1400" dirty="0">
                <a:latin typeface="Verdana"/>
                <a:cs typeface="Verdana"/>
              </a:rPr>
              <a:t>normalmente fecham embalagens </a:t>
            </a:r>
            <a:r>
              <a:rPr sz="1400" spc="-5" dirty="0">
                <a:latin typeface="Verdana"/>
                <a:cs typeface="Verdana"/>
              </a:rPr>
              <a:t>de cabos </a:t>
            </a:r>
            <a:r>
              <a:rPr sz="1400" dirty="0">
                <a:latin typeface="Verdana"/>
                <a:cs typeface="Verdana"/>
              </a:rPr>
              <a:t>e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outros </a:t>
            </a:r>
            <a:r>
              <a:rPr sz="1400" spc="-5" dirty="0">
                <a:latin typeface="Verdana"/>
                <a:cs typeface="Verdana"/>
              </a:rPr>
              <a:t>produtos de </a:t>
            </a:r>
            <a:r>
              <a:rPr sz="1400" dirty="0">
                <a:latin typeface="Verdana"/>
                <a:cs typeface="Verdana"/>
              </a:rPr>
              <a:t>informática. É sempre </a:t>
            </a:r>
            <a:r>
              <a:rPr sz="1400" spc="-5" dirty="0">
                <a:latin typeface="Verdana"/>
                <a:cs typeface="Verdana"/>
              </a:rPr>
              <a:t>bom guardar </a:t>
            </a:r>
            <a:r>
              <a:rPr sz="1400" dirty="0">
                <a:latin typeface="Verdana"/>
                <a:cs typeface="Verdana"/>
              </a:rPr>
              <a:t>esses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arames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para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prender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cabos,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necessário.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303" y="298830"/>
            <a:ext cx="5868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Prender conectores</a:t>
            </a:r>
            <a:r>
              <a:rPr sz="3600" spc="-1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sem</a:t>
            </a:r>
            <a:r>
              <a:rPr sz="3600" spc="-5" dirty="0">
                <a:solidFill>
                  <a:srgbClr val="000000"/>
                </a:solidFill>
              </a:rPr>
              <a:t> uso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273300" cy="359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Verdana"/>
                <a:cs typeface="Verdana"/>
              </a:rPr>
              <a:t>Você </a:t>
            </a:r>
            <a:r>
              <a:rPr sz="1800" spc="-5" dirty="0">
                <a:latin typeface="Verdana"/>
                <a:cs typeface="Verdana"/>
              </a:rPr>
              <a:t>também pode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prender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cabos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sem </a:t>
            </a:r>
            <a:r>
              <a:rPr sz="1800" dirty="0">
                <a:latin typeface="Verdana"/>
                <a:cs typeface="Verdana"/>
              </a:rPr>
              <a:t>uso </a:t>
            </a:r>
            <a:r>
              <a:rPr sz="1800" spc="-5" dirty="0">
                <a:latin typeface="Verdana"/>
                <a:cs typeface="Verdana"/>
              </a:rPr>
              <a:t>usando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abraçadeiras </a:t>
            </a:r>
            <a:r>
              <a:rPr sz="1800" spc="-5" dirty="0">
                <a:latin typeface="Verdana"/>
                <a:cs typeface="Verdana"/>
              </a:rPr>
              <a:t> plásticas. </a:t>
            </a:r>
            <a:r>
              <a:rPr sz="1800" dirty="0">
                <a:latin typeface="Verdana"/>
                <a:cs typeface="Verdana"/>
              </a:rPr>
              <a:t>Elas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acompanham </a:t>
            </a:r>
            <a:r>
              <a:rPr sz="1800" dirty="0">
                <a:latin typeface="Verdana"/>
                <a:cs typeface="Verdana"/>
              </a:rPr>
              <a:t> alguns kits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ferramentas, </a:t>
            </a:r>
            <a:r>
              <a:rPr sz="1800" dirty="0">
                <a:latin typeface="Verdana"/>
                <a:cs typeface="Verdana"/>
              </a:rPr>
              <a:t>mas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também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podem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ser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encontaradas em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algumas </a:t>
            </a:r>
            <a:r>
              <a:rPr sz="1800" dirty="0">
                <a:latin typeface="Verdana"/>
                <a:cs typeface="Verdana"/>
              </a:rPr>
              <a:t>lojas, </a:t>
            </a:r>
            <a:r>
              <a:rPr sz="1800" spc="-5" dirty="0">
                <a:latin typeface="Verdana"/>
                <a:cs typeface="Verdana"/>
              </a:rPr>
              <a:t>em </a:t>
            </a:r>
            <a:r>
              <a:rPr sz="1800" dirty="0">
                <a:latin typeface="Verdana"/>
                <a:cs typeface="Verdana"/>
              </a:rPr>
              <a:t> saquinhos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50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Verdana"/>
                <a:cs typeface="Verdana"/>
              </a:rPr>
              <a:t>ou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100 unidades.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0527" y="1066800"/>
            <a:ext cx="6291072" cy="4718304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6606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Liberar</a:t>
            </a:r>
            <a:r>
              <a:rPr sz="3600" spc="-1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caminho</a:t>
            </a:r>
            <a:r>
              <a:rPr sz="3600" spc="-3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para fluxo</a:t>
            </a:r>
            <a:r>
              <a:rPr sz="3600" spc="-1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ar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053589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Assim</a:t>
            </a:r>
            <a:r>
              <a:rPr sz="1800" spc="2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deve</a:t>
            </a:r>
            <a:r>
              <a:rPr sz="1800" spc="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ficar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interior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gabinete. </a:t>
            </a:r>
            <a:r>
              <a:rPr sz="1800" spc="-45" dirty="0">
                <a:latin typeface="Verdana"/>
                <a:cs typeface="Verdana"/>
              </a:rPr>
              <a:t>Todos 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os </a:t>
            </a:r>
            <a:r>
              <a:rPr sz="1800" spc="-5" dirty="0">
                <a:latin typeface="Verdana"/>
                <a:cs typeface="Verdana"/>
              </a:rPr>
              <a:t>cabos devem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ser </a:t>
            </a:r>
            <a:r>
              <a:rPr sz="1800" dirty="0">
                <a:latin typeface="Verdana"/>
                <a:cs typeface="Verdana"/>
              </a:rPr>
              <a:t>recolhidos 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presos, evitando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atrapalhem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fluxo interno 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85" dirty="0">
                <a:latin typeface="Verdana"/>
                <a:cs typeface="Verdana"/>
              </a:rPr>
              <a:t>ar.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Desta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forma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teremos </a:t>
            </a:r>
            <a:r>
              <a:rPr sz="1800" dirty="0">
                <a:latin typeface="Verdana"/>
                <a:cs typeface="Verdana"/>
              </a:rPr>
              <a:t>uma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melhor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refrigeração.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5748" y="838200"/>
            <a:ext cx="6411467" cy="4838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5207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Conecte</a:t>
            </a:r>
            <a:r>
              <a:rPr sz="3600" spc="-3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a</a:t>
            </a:r>
            <a:r>
              <a:rPr sz="3600" spc="-1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placa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</a:t>
            </a:r>
            <a:r>
              <a:rPr sz="3600" spc="-1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vídeo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386965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Verdana"/>
                <a:cs typeface="Verdana"/>
              </a:rPr>
              <a:t>Agora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unidades de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disco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estão </a:t>
            </a:r>
            <a:r>
              <a:rPr sz="1800" dirty="0">
                <a:latin typeface="Verdana"/>
                <a:cs typeface="Verdana"/>
              </a:rPr>
              <a:t>instaladas,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podemos fazer </a:t>
            </a:r>
            <a:r>
              <a:rPr sz="1800" dirty="0">
                <a:latin typeface="Verdana"/>
                <a:cs typeface="Verdana"/>
              </a:rPr>
              <a:t>mais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 </a:t>
            </a:r>
            <a:r>
              <a:rPr sz="1800" spc="-10" dirty="0">
                <a:latin typeface="Verdana"/>
                <a:cs typeface="Verdana"/>
              </a:rPr>
              <a:t>teste, </a:t>
            </a:r>
            <a:r>
              <a:rPr sz="1800" spc="-5" dirty="0">
                <a:latin typeface="Verdana"/>
                <a:cs typeface="Verdana"/>
              </a:rPr>
              <a:t>ligando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computador.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instalação </a:t>
            </a:r>
            <a:r>
              <a:rPr sz="1800" spc="-5" dirty="0">
                <a:latin typeface="Verdana"/>
                <a:cs typeface="Verdana"/>
              </a:rPr>
              <a:t>da placa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vídeo </a:t>
            </a:r>
            <a:r>
              <a:rPr sz="1800" spc="-10" dirty="0">
                <a:latin typeface="Verdana"/>
                <a:cs typeface="Verdana"/>
              </a:rPr>
              <a:t>agora </a:t>
            </a:r>
            <a:r>
              <a:rPr sz="1800" spc="-5" dirty="0">
                <a:latin typeface="Verdana"/>
                <a:cs typeface="Verdana"/>
              </a:rPr>
              <a:t>será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definitiva. Conecte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 </a:t>
            </a:r>
            <a:r>
              <a:rPr sz="1800" dirty="0">
                <a:latin typeface="Verdana"/>
                <a:cs typeface="Verdana"/>
              </a:rPr>
              <a:t>e </a:t>
            </a:r>
            <a:r>
              <a:rPr sz="1800" spc="-10" dirty="0">
                <a:latin typeface="Verdana"/>
                <a:cs typeface="Verdana"/>
              </a:rPr>
              <a:t>apararafuse-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gabinete.</a:t>
            </a:r>
            <a:endParaRPr sz="1800">
              <a:latin typeface="Verdana"/>
              <a:cs typeface="Verdana"/>
            </a:endParaRPr>
          </a:p>
          <a:p>
            <a:pPr marL="12700" marR="16256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Verdana"/>
                <a:cs typeface="Verdana"/>
              </a:rPr>
              <a:t>Lembre-se do </a:t>
            </a:r>
            <a:r>
              <a:rPr sz="1800" dirty="0">
                <a:latin typeface="Verdana"/>
                <a:cs typeface="Verdana"/>
              </a:rPr>
              <a:t>uso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correto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trava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slot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70" dirty="0">
                <a:latin typeface="Verdana"/>
                <a:cs typeface="Verdana"/>
              </a:rPr>
              <a:t>AGP.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6935" y="836675"/>
            <a:ext cx="6065520" cy="45491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33515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Ligar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para</a:t>
            </a:r>
            <a:r>
              <a:rPr sz="3600" spc="-3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testar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02742" y="5406339"/>
            <a:ext cx="845883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Ao ligarmos o computador </a:t>
            </a:r>
            <a:r>
              <a:rPr sz="1400" spc="-5" dirty="0">
                <a:latin typeface="Verdana"/>
                <a:cs typeface="Verdana"/>
              </a:rPr>
              <a:t>novamente, </a:t>
            </a:r>
            <a:r>
              <a:rPr sz="1400" dirty="0">
                <a:latin typeface="Verdana"/>
                <a:cs typeface="Verdana"/>
              </a:rPr>
              <a:t>a tela apresentada será muito </a:t>
            </a:r>
            <a:r>
              <a:rPr sz="1400" spc="-5" dirty="0">
                <a:latin typeface="Verdana"/>
                <a:cs typeface="Verdana"/>
              </a:rPr>
              <a:t>parecida </a:t>
            </a:r>
            <a:r>
              <a:rPr sz="1400" dirty="0">
                <a:latin typeface="Verdana"/>
                <a:cs typeface="Verdana"/>
              </a:rPr>
              <a:t>com a </a:t>
            </a:r>
            <a:r>
              <a:rPr sz="1400" spc="-5" dirty="0">
                <a:latin typeface="Verdana"/>
                <a:cs typeface="Verdana"/>
              </a:rPr>
              <a:t>do </a:t>
            </a:r>
            <a:r>
              <a:rPr sz="1400" dirty="0">
                <a:latin typeface="Verdana"/>
                <a:cs typeface="Verdana"/>
              </a:rPr>
              <a:t> nosso primeiro </a:t>
            </a:r>
            <a:r>
              <a:rPr sz="1400" spc="-5" dirty="0">
                <a:latin typeface="Verdana"/>
                <a:cs typeface="Verdana"/>
              </a:rPr>
              <a:t>teste. </a:t>
            </a:r>
            <a:r>
              <a:rPr sz="1400" dirty="0">
                <a:latin typeface="Verdana"/>
                <a:cs typeface="Verdana"/>
              </a:rPr>
              <a:t>Eventualmente poderão </a:t>
            </a:r>
            <a:r>
              <a:rPr sz="1400" spc="-5" dirty="0">
                <a:latin typeface="Verdana"/>
                <a:cs typeface="Verdana"/>
              </a:rPr>
              <a:t>agora </a:t>
            </a:r>
            <a:r>
              <a:rPr sz="1400" dirty="0">
                <a:latin typeface="Verdana"/>
                <a:cs typeface="Verdana"/>
              </a:rPr>
              <a:t>aparecer algumas diferenças, </a:t>
            </a:r>
            <a:r>
              <a:rPr sz="1400" spc="-5" dirty="0">
                <a:latin typeface="Verdana"/>
                <a:cs typeface="Verdana"/>
              </a:rPr>
              <a:t>por 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exemplo, </a:t>
            </a:r>
            <a:r>
              <a:rPr sz="1400" dirty="0">
                <a:latin typeface="Verdana"/>
                <a:cs typeface="Verdana"/>
              </a:rPr>
              <a:t>a presença do disco rígido e </a:t>
            </a:r>
            <a:r>
              <a:rPr sz="1400" spc="-5" dirty="0">
                <a:latin typeface="Verdana"/>
                <a:cs typeface="Verdana"/>
              </a:rPr>
              <a:t>das </a:t>
            </a:r>
            <a:r>
              <a:rPr sz="1400" dirty="0">
                <a:latin typeface="Verdana"/>
                <a:cs typeface="Verdana"/>
              </a:rPr>
              <a:t>unidades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CD e </a:t>
            </a:r>
            <a:r>
              <a:rPr sz="1400" spc="-10" dirty="0">
                <a:latin typeface="Verdana"/>
                <a:cs typeface="Verdana"/>
              </a:rPr>
              <a:t>DVD, </a:t>
            </a:r>
            <a:r>
              <a:rPr sz="1400" spc="-5" dirty="0">
                <a:latin typeface="Verdana"/>
                <a:cs typeface="Verdana"/>
              </a:rPr>
              <a:t>que </a:t>
            </a:r>
            <a:r>
              <a:rPr sz="1400" dirty="0">
                <a:latin typeface="Verdana"/>
                <a:cs typeface="Verdana"/>
              </a:rPr>
              <a:t>poderão </a:t>
            </a:r>
            <a:r>
              <a:rPr sz="1400" spc="-5" dirty="0">
                <a:latin typeface="Verdana"/>
                <a:cs typeface="Verdana"/>
              </a:rPr>
              <a:t>ter </a:t>
            </a:r>
            <a:r>
              <a:rPr sz="1400" dirty="0">
                <a:latin typeface="Verdana"/>
                <a:cs typeface="Verdana"/>
              </a:rPr>
              <a:t>sido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automaticamente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detectadas.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Neste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momento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podemos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realizar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um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boot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através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disquete.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908303"/>
            <a:ext cx="7921752" cy="4401312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274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Espelho</a:t>
            </a:r>
            <a:r>
              <a:rPr sz="3600" spc="-10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USB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820035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Muitas placas de CPU </a:t>
            </a:r>
            <a:r>
              <a:rPr sz="1800" dirty="0">
                <a:latin typeface="Verdana"/>
                <a:cs typeface="Verdana"/>
              </a:rPr>
              <a:t> são </a:t>
            </a:r>
            <a:r>
              <a:rPr sz="1800" spc="-5" dirty="0">
                <a:latin typeface="Verdana"/>
                <a:cs typeface="Verdana"/>
              </a:rPr>
              <a:t>acompanhadas de </a:t>
            </a:r>
            <a:r>
              <a:rPr sz="1800" dirty="0">
                <a:latin typeface="Verdana"/>
                <a:cs typeface="Verdana"/>
              </a:rPr>
              <a:t> um</a:t>
            </a:r>
            <a:r>
              <a:rPr sz="1800" spc="-5" dirty="0">
                <a:latin typeface="Verdana"/>
                <a:cs typeface="Verdana"/>
              </a:rPr>
              <a:t> espelho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USB.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Através </a:t>
            </a:r>
            <a:r>
              <a:rPr sz="1800" spc="-5" dirty="0">
                <a:latin typeface="Verdana"/>
                <a:cs typeface="Verdana"/>
              </a:rPr>
              <a:t>dele temos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acesso</a:t>
            </a:r>
            <a:r>
              <a:rPr sz="1800" spc="6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às</a:t>
            </a:r>
            <a:r>
              <a:rPr sz="1800" spc="6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interfaces </a:t>
            </a:r>
            <a:r>
              <a:rPr sz="1800" dirty="0">
                <a:latin typeface="Verdana"/>
                <a:cs typeface="Verdana"/>
              </a:rPr>
              <a:t> USB adicionais </a:t>
            </a:r>
            <a:r>
              <a:rPr sz="1800" spc="-5" dirty="0">
                <a:latin typeface="Verdana"/>
                <a:cs typeface="Verdana"/>
              </a:rPr>
              <a:t>da placa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spc="-10" dirty="0">
                <a:latin typeface="Verdana"/>
                <a:cs typeface="Verdana"/>
              </a:rPr>
              <a:t>CPU. </a:t>
            </a:r>
            <a:r>
              <a:rPr sz="1800" spc="-5" dirty="0">
                <a:latin typeface="Verdana"/>
                <a:cs typeface="Verdana"/>
              </a:rPr>
              <a:t>Em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todas</a:t>
            </a:r>
            <a:r>
              <a:rPr sz="1800" dirty="0">
                <a:latin typeface="Verdana"/>
                <a:cs typeface="Verdana"/>
              </a:rPr>
              <a:t> as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CPU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ATX 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encontramos </a:t>
            </a:r>
            <a:r>
              <a:rPr sz="1800" dirty="0">
                <a:latin typeface="Verdana"/>
                <a:cs typeface="Verdana"/>
              </a:rPr>
              <a:t>dois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conectores</a:t>
            </a:r>
            <a:r>
              <a:rPr sz="1800" spc="16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USB</a:t>
            </a:r>
            <a:r>
              <a:rPr sz="1800" spc="1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parte </a:t>
            </a:r>
            <a:r>
              <a:rPr sz="1800" spc="-10" dirty="0">
                <a:latin typeface="Verdana"/>
                <a:cs typeface="Verdana"/>
              </a:rPr>
              <a:t>traseira, </a:t>
            </a:r>
            <a:r>
              <a:rPr sz="1800" dirty="0">
                <a:latin typeface="Verdana"/>
                <a:cs typeface="Verdana"/>
              </a:rPr>
              <a:t>ao </a:t>
            </a:r>
            <a:r>
              <a:rPr sz="1800" spc="-5" dirty="0">
                <a:latin typeface="Verdana"/>
                <a:cs typeface="Verdana"/>
              </a:rPr>
              <a:t>lado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dos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conectores 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teclado </a:t>
            </a:r>
            <a:r>
              <a:rPr sz="1800" dirty="0">
                <a:latin typeface="Verdana"/>
                <a:cs typeface="Verdana"/>
              </a:rPr>
              <a:t>e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mouse. As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interfaces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USB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adicionais</a:t>
            </a:r>
            <a:r>
              <a:rPr sz="1800" spc="6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são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acessadas </a:t>
            </a:r>
            <a:r>
              <a:rPr sz="1800" spc="-10" dirty="0">
                <a:latin typeface="Verdana"/>
                <a:cs typeface="Verdana"/>
              </a:rPr>
              <a:t>através deste </a:t>
            </a:r>
            <a:r>
              <a:rPr sz="1800" spc="-625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conector.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98850" y="5189982"/>
            <a:ext cx="536130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Verdana"/>
                <a:cs typeface="Verdana"/>
              </a:rPr>
              <a:t>CUIDADO</a:t>
            </a:r>
            <a:r>
              <a:rPr sz="1400" dirty="0">
                <a:latin typeface="Verdana"/>
                <a:cs typeface="Verdana"/>
              </a:rPr>
              <a:t>: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Use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espelho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USB</a:t>
            </a:r>
            <a:r>
              <a:rPr sz="1400" spc="-5" dirty="0">
                <a:latin typeface="Verdana"/>
                <a:cs typeface="Verdana"/>
              </a:rPr>
              <a:t> que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acompanha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sua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placa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 CPU. </a:t>
            </a:r>
            <a:r>
              <a:rPr sz="1400" dirty="0">
                <a:latin typeface="Verdana"/>
                <a:cs typeface="Verdana"/>
              </a:rPr>
              <a:t>Se </a:t>
            </a:r>
            <a:r>
              <a:rPr sz="1400" spc="-5" dirty="0">
                <a:latin typeface="Verdana"/>
                <a:cs typeface="Verdana"/>
              </a:rPr>
              <a:t>você comprar </a:t>
            </a:r>
            <a:r>
              <a:rPr sz="1400" dirty="0">
                <a:latin typeface="Verdana"/>
                <a:cs typeface="Verdana"/>
              </a:rPr>
              <a:t>um espelho USB genérico, </a:t>
            </a:r>
            <a:r>
              <a:rPr sz="1400" spc="5" dirty="0">
                <a:latin typeface="Verdana"/>
                <a:cs typeface="Verdana"/>
              </a:rPr>
              <a:t>ele </a:t>
            </a:r>
            <a:r>
              <a:rPr sz="1400" spc="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poderá </a:t>
            </a:r>
            <a:r>
              <a:rPr sz="1400" dirty="0">
                <a:latin typeface="Verdana"/>
                <a:cs typeface="Verdana"/>
              </a:rPr>
              <a:t>ser incompatível com a sua placa, </a:t>
            </a:r>
            <a:r>
              <a:rPr sz="1400" spc="-5" dirty="0">
                <a:latin typeface="Verdana"/>
                <a:cs typeface="Verdana"/>
              </a:rPr>
              <a:t>provocando </a:t>
            </a:r>
            <a:r>
              <a:rPr sz="1400" dirty="0">
                <a:latin typeface="Verdana"/>
                <a:cs typeface="Verdana"/>
              </a:rPr>
              <a:t>uma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inversão de voltagens. </a:t>
            </a:r>
            <a:r>
              <a:rPr sz="1400" dirty="0">
                <a:latin typeface="Verdana"/>
                <a:cs typeface="Verdana"/>
              </a:rPr>
              <a:t>Isto resulta na queima </a:t>
            </a:r>
            <a:r>
              <a:rPr sz="1400" spc="-5" dirty="0">
                <a:latin typeface="Verdana"/>
                <a:cs typeface="Verdana"/>
              </a:rPr>
              <a:t>da </a:t>
            </a:r>
            <a:r>
              <a:rPr sz="1400" dirty="0">
                <a:latin typeface="Verdana"/>
                <a:cs typeface="Verdana"/>
              </a:rPr>
              <a:t>placa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CPU.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4635" y="836675"/>
            <a:ext cx="5362956" cy="402336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954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Conectores</a:t>
            </a:r>
            <a:r>
              <a:rPr sz="3600" spc="-4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USB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3/4/5/6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1899920" cy="441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 </a:t>
            </a:r>
            <a:r>
              <a:rPr sz="1800" spc="-10" dirty="0">
                <a:latin typeface="Verdana"/>
                <a:cs typeface="Verdana"/>
              </a:rPr>
              <a:t>figura mostra 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em </a:t>
            </a:r>
            <a:r>
              <a:rPr sz="1800" spc="-5" dirty="0">
                <a:latin typeface="Verdana"/>
                <a:cs typeface="Verdana"/>
              </a:rPr>
              <a:t>detalhe </a:t>
            </a:r>
            <a:r>
              <a:rPr sz="1800" dirty="0">
                <a:latin typeface="Verdana"/>
                <a:cs typeface="Verdana"/>
              </a:rPr>
              <a:t>as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conexões 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espelho</a:t>
            </a:r>
            <a:r>
              <a:rPr sz="1800" spc="1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USB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 acompanha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placa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spc="-10" dirty="0">
                <a:latin typeface="Verdana"/>
                <a:cs typeface="Verdana"/>
              </a:rPr>
              <a:t>CPU.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Cada</a:t>
            </a:r>
            <a:r>
              <a:rPr sz="1800" spc="-5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desses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dois </a:t>
            </a:r>
            <a:r>
              <a:rPr sz="1800" spc="-5" dirty="0">
                <a:latin typeface="Verdana"/>
                <a:cs typeface="Verdana"/>
              </a:rPr>
              <a:t>conectores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dá acesso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duas portas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USB.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No</a:t>
            </a:r>
            <a:endParaRPr sz="1800">
              <a:latin typeface="Verdana"/>
              <a:cs typeface="Verdana"/>
            </a:endParaRPr>
          </a:p>
          <a:p>
            <a:pPr marL="12700" marR="40068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Verdana"/>
                <a:cs typeface="Verdana"/>
              </a:rPr>
              <a:t>exemplo </a:t>
            </a:r>
            <a:r>
              <a:rPr sz="1800" dirty="0">
                <a:latin typeface="Verdana"/>
                <a:cs typeface="Verdana"/>
              </a:rPr>
              <a:t>ao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lado, </a:t>
            </a:r>
            <a:r>
              <a:rPr sz="1800" spc="-5" dirty="0">
                <a:latin typeface="Verdana"/>
                <a:cs typeface="Verdana"/>
              </a:rPr>
              <a:t>temos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então</a:t>
            </a:r>
            <a:r>
              <a:rPr sz="1800" spc="-6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quatro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portas </a:t>
            </a:r>
            <a:r>
              <a:rPr sz="1800" dirty="0">
                <a:latin typeface="Verdana"/>
                <a:cs typeface="Verdana"/>
              </a:rPr>
              <a:t>USB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adicionais.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9339" y="1066800"/>
            <a:ext cx="6652259" cy="498957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800" y="194259"/>
            <a:ext cx="34836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USB</a:t>
            </a:r>
            <a:r>
              <a:rPr sz="3600" spc="-4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no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gabinete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4055110" cy="4440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Verdana"/>
                <a:cs typeface="Verdana"/>
              </a:rPr>
              <a:t>Muitos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gabinetes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possuem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conectores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USB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frontais,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como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mostra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spc="-10" dirty="0">
                <a:latin typeface="Verdana"/>
                <a:cs typeface="Verdana"/>
              </a:rPr>
              <a:t>figura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lado.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Talvez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você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prefira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usar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conectores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USB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frontais,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invés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instalar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espelho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USB.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Afinal,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conectores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USB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na </a:t>
            </a:r>
            <a:r>
              <a:rPr sz="1600" spc="-10" dirty="0">
                <a:latin typeface="Verdana"/>
                <a:cs typeface="Verdana"/>
              </a:rPr>
              <a:t>parte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dianteira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do </a:t>
            </a:r>
            <a:r>
              <a:rPr sz="1600" spc="-5" dirty="0">
                <a:latin typeface="Verdana"/>
                <a:cs typeface="Verdana"/>
              </a:rPr>
              <a:t> computador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são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utilização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mais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fácil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na </a:t>
            </a:r>
            <a:r>
              <a:rPr sz="1600" spc="-10" dirty="0">
                <a:latin typeface="Verdana"/>
                <a:cs typeface="Verdana"/>
              </a:rPr>
              <a:t>parte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traseira.</a:t>
            </a:r>
            <a:endParaRPr sz="1600">
              <a:latin typeface="Verdana"/>
              <a:cs typeface="Verdana"/>
            </a:endParaRPr>
          </a:p>
          <a:p>
            <a:pPr marL="12700" marR="3175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Verdana"/>
                <a:cs typeface="Verdana"/>
              </a:rPr>
              <a:t>Se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for 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caso,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você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precisará</a:t>
            </a:r>
            <a:r>
              <a:rPr sz="1600" spc="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ligar</a:t>
            </a:r>
            <a:r>
              <a:rPr sz="1600" spc="-5" dirty="0">
                <a:latin typeface="Verdana"/>
                <a:cs typeface="Verdana"/>
              </a:rPr>
              <a:t> os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seus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fios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internos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(vermelho,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branco, </a:t>
            </a:r>
            <a:r>
              <a:rPr sz="1600" spc="-5" dirty="0">
                <a:latin typeface="Verdana"/>
                <a:cs typeface="Verdana"/>
              </a:rPr>
              <a:t> verde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</a:t>
            </a:r>
            <a:r>
              <a:rPr sz="1600" spc="-10" dirty="0">
                <a:latin typeface="Verdana"/>
                <a:cs typeface="Verdana"/>
              </a:rPr>
              <a:t> preto)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pontos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indicados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na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CPU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como:</a:t>
            </a:r>
            <a:endParaRPr sz="1600">
              <a:latin typeface="Verdana"/>
              <a:cs typeface="Verdana"/>
            </a:endParaRPr>
          </a:p>
          <a:p>
            <a:pPr marL="12700" marR="1090930">
              <a:lnSpc>
                <a:spcPct val="100000"/>
              </a:lnSpc>
            </a:pPr>
            <a:r>
              <a:rPr sz="1600" spc="-15" dirty="0">
                <a:latin typeface="Verdana"/>
                <a:cs typeface="Verdana"/>
              </a:rPr>
              <a:t>Vermelho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=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+5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volts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ou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VCC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Branco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=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D-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600" spc="-20" dirty="0">
                <a:latin typeface="Verdana"/>
                <a:cs typeface="Verdana"/>
              </a:rPr>
              <a:t>Verde </a:t>
            </a:r>
            <a:r>
              <a:rPr sz="1600" spc="-5" dirty="0">
                <a:latin typeface="Verdana"/>
                <a:cs typeface="Verdana"/>
              </a:rPr>
              <a:t>=</a:t>
            </a:r>
            <a:r>
              <a:rPr sz="1600" spc="-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D+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Verdana"/>
                <a:cs typeface="Verdana"/>
              </a:rPr>
              <a:t>Preto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=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GND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(terra).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600" spc="-20" dirty="0">
                <a:latin typeface="Verdana"/>
                <a:cs typeface="Verdana"/>
              </a:rPr>
              <a:t>Para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maiores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detalhes,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leia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este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artigo: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6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Verdana"/>
                <a:cs typeface="Verdana"/>
              </a:rPr>
              <a:t>Extras\webs\usbgab\hard-053.htm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990600"/>
            <a:ext cx="4267200" cy="25176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5400" y="3886200"/>
            <a:ext cx="3657600" cy="23896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3124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Slots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PCI</a:t>
            </a:r>
            <a:r>
              <a:rPr sz="3600" spc="-1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livres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005455" cy="441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496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Note que </a:t>
            </a:r>
            <a:r>
              <a:rPr sz="1800" dirty="0">
                <a:latin typeface="Verdana"/>
                <a:cs typeface="Verdana"/>
              </a:rPr>
              <a:t>no nosso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exemplo temos </a:t>
            </a:r>
            <a:r>
              <a:rPr sz="1800" dirty="0">
                <a:latin typeface="Verdana"/>
                <a:cs typeface="Verdana"/>
              </a:rPr>
              <a:t>cinco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slots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PCI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livres.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Vamos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agora </a:t>
            </a:r>
            <a:r>
              <a:rPr sz="1800" dirty="0">
                <a:latin typeface="Verdana"/>
                <a:cs typeface="Verdana"/>
              </a:rPr>
              <a:t>instalar </a:t>
            </a:r>
            <a:r>
              <a:rPr sz="1800" spc="-5" dirty="0">
                <a:latin typeface="Verdana"/>
                <a:cs typeface="Verdana"/>
              </a:rPr>
              <a:t>três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placas:</a:t>
            </a:r>
            <a:endParaRPr sz="1800">
              <a:latin typeface="Verdana"/>
              <a:cs typeface="Verdana"/>
            </a:endParaRPr>
          </a:p>
          <a:p>
            <a:pPr marL="274320" indent="-262255">
              <a:lnSpc>
                <a:spcPct val="100000"/>
              </a:lnSpc>
              <a:buFont typeface="Wingdings"/>
              <a:buChar char=""/>
              <a:tabLst>
                <a:tab pos="274955" algn="l"/>
              </a:tabLst>
            </a:pPr>
            <a:r>
              <a:rPr sz="1800" dirty="0">
                <a:latin typeface="Verdana"/>
                <a:cs typeface="Verdana"/>
              </a:rPr>
              <a:t>Placa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som</a:t>
            </a:r>
            <a:endParaRPr sz="1800">
              <a:latin typeface="Verdana"/>
              <a:cs typeface="Verdana"/>
            </a:endParaRPr>
          </a:p>
          <a:p>
            <a:pPr marL="274320" indent="-262255">
              <a:lnSpc>
                <a:spcPct val="100000"/>
              </a:lnSpc>
              <a:buFont typeface="Wingdings"/>
              <a:buChar char=""/>
              <a:tabLst>
                <a:tab pos="274955" algn="l"/>
              </a:tabLst>
            </a:pPr>
            <a:r>
              <a:rPr sz="1800" dirty="0">
                <a:latin typeface="Verdana"/>
                <a:cs typeface="Verdana"/>
              </a:rPr>
              <a:t>Placa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modem</a:t>
            </a:r>
            <a:endParaRPr sz="1800">
              <a:latin typeface="Verdana"/>
              <a:cs typeface="Verdana"/>
            </a:endParaRPr>
          </a:p>
          <a:p>
            <a:pPr marL="274320" indent="-262255">
              <a:lnSpc>
                <a:spcPct val="100000"/>
              </a:lnSpc>
              <a:buFont typeface="Wingdings"/>
              <a:buChar char=""/>
              <a:tabLst>
                <a:tab pos="274955" algn="l"/>
              </a:tabLst>
            </a:pPr>
            <a:r>
              <a:rPr sz="1800" dirty="0">
                <a:latin typeface="Verdana"/>
                <a:cs typeface="Verdana"/>
              </a:rPr>
              <a:t>Placa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rede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Verdana"/>
                <a:cs typeface="Verdana"/>
              </a:rPr>
              <a:t>Já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só </a:t>
            </a:r>
            <a:r>
              <a:rPr sz="1800" spc="-5" dirty="0">
                <a:latin typeface="Verdana"/>
                <a:cs typeface="Verdana"/>
              </a:rPr>
              <a:t>precisamos 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três </a:t>
            </a:r>
            <a:r>
              <a:rPr sz="1800" dirty="0">
                <a:latin typeface="Verdana"/>
                <a:cs typeface="Verdana"/>
              </a:rPr>
              <a:t>slots e </a:t>
            </a:r>
            <a:r>
              <a:rPr sz="1800" spc="-5" dirty="0">
                <a:latin typeface="Verdana"/>
                <a:cs typeface="Verdana"/>
              </a:rPr>
              <a:t>que temos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cinco,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vamos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deixar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livres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os dois slots ao </a:t>
            </a:r>
            <a:r>
              <a:rPr sz="1800" spc="-5" dirty="0">
                <a:latin typeface="Verdana"/>
                <a:cs typeface="Verdana"/>
              </a:rPr>
              <a:t>lado da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vídeo. Desta </a:t>
            </a:r>
            <a:r>
              <a:rPr sz="1800" dirty="0">
                <a:latin typeface="Verdana"/>
                <a:cs typeface="Verdana"/>
              </a:rPr>
              <a:t> forma o seu </a:t>
            </a:r>
            <a:r>
              <a:rPr sz="1800" spc="-5" dirty="0">
                <a:latin typeface="Verdana"/>
                <a:cs typeface="Verdana"/>
              </a:rPr>
              <a:t>calor será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dissipado</a:t>
            </a:r>
            <a:r>
              <a:rPr sz="1800" dirty="0">
                <a:latin typeface="Verdana"/>
                <a:cs typeface="Verdana"/>
              </a:rPr>
              <a:t> com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mais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facilidade.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8228" y="990600"/>
            <a:ext cx="5567172" cy="41757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590" y="313131"/>
            <a:ext cx="57429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Parafusos</a:t>
            </a:r>
            <a:r>
              <a:rPr sz="3600" spc="-4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para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a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placa</a:t>
            </a:r>
            <a:r>
              <a:rPr sz="3600" spc="-3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mãe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89306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Instale os </a:t>
            </a:r>
            <a:r>
              <a:rPr sz="1800" spc="-10" dirty="0">
                <a:latin typeface="Verdana"/>
                <a:cs typeface="Verdana"/>
              </a:rPr>
              <a:t>parafusos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irão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fixar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mãe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gabinete.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Também</a:t>
            </a:r>
            <a:r>
              <a:rPr sz="1800" spc="-5" dirty="0">
                <a:latin typeface="Verdana"/>
                <a:cs typeface="Verdana"/>
              </a:rPr>
              <a:t> neste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caso </a:t>
            </a:r>
            <a:r>
              <a:rPr sz="1800" dirty="0">
                <a:latin typeface="Verdana"/>
                <a:cs typeface="Verdana"/>
              </a:rPr>
              <a:t>existem algumas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variantes.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36975" y="4985765"/>
            <a:ext cx="504952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É preciso colocar os </a:t>
            </a:r>
            <a:r>
              <a:rPr sz="1400" spc="-5" dirty="0">
                <a:latin typeface="Verdana"/>
                <a:cs typeface="Verdana"/>
              </a:rPr>
              <a:t>parafusos de </a:t>
            </a:r>
            <a:r>
              <a:rPr sz="1400" dirty="0">
                <a:latin typeface="Verdana"/>
                <a:cs typeface="Verdana"/>
              </a:rPr>
              <a:t>fixação nas posições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do gabinete </a:t>
            </a:r>
            <a:r>
              <a:rPr sz="1400" spc="-5" dirty="0">
                <a:latin typeface="Verdana"/>
                <a:cs typeface="Verdana"/>
              </a:rPr>
              <a:t>que </a:t>
            </a:r>
            <a:r>
              <a:rPr sz="1400" dirty="0">
                <a:latin typeface="Verdana"/>
                <a:cs typeface="Verdana"/>
              </a:rPr>
              <a:t>correspondem a furos metalizados </a:t>
            </a:r>
            <a:r>
              <a:rPr sz="1400" spc="-5" dirty="0">
                <a:latin typeface="Verdana"/>
                <a:cs typeface="Verdana"/>
              </a:rPr>
              <a:t>da </a:t>
            </a:r>
            <a:r>
              <a:rPr sz="1400" dirty="0">
                <a:latin typeface="Verdana"/>
                <a:cs typeface="Verdana"/>
              </a:rPr>
              <a:t> placa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 CPU.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Em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caso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 dúvida,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coloque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uma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folha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papel </a:t>
            </a:r>
            <a:r>
              <a:rPr sz="1400" dirty="0">
                <a:latin typeface="Verdana"/>
                <a:cs typeface="Verdana"/>
              </a:rPr>
              <a:t>sob a placa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CPU e marque os furos. </a:t>
            </a:r>
            <a:r>
              <a:rPr sz="1400" spc="-5" dirty="0">
                <a:latin typeface="Verdana"/>
                <a:cs typeface="Verdana"/>
              </a:rPr>
              <a:t>Leve </a:t>
            </a:r>
            <a:r>
              <a:rPr sz="1400" dirty="0">
                <a:latin typeface="Verdana"/>
                <a:cs typeface="Verdana"/>
              </a:rPr>
              <a:t>esta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folha até o gabinete </a:t>
            </a:r>
            <a:r>
              <a:rPr sz="1400" spc="-10" dirty="0">
                <a:latin typeface="Verdana"/>
                <a:cs typeface="Verdana"/>
              </a:rPr>
              <a:t>para </a:t>
            </a:r>
            <a:r>
              <a:rPr sz="1400" spc="-5" dirty="0">
                <a:latin typeface="Verdana"/>
                <a:cs typeface="Verdana"/>
              </a:rPr>
              <a:t>ver </a:t>
            </a:r>
            <a:r>
              <a:rPr sz="1400" dirty="0">
                <a:latin typeface="Verdana"/>
                <a:cs typeface="Verdana"/>
              </a:rPr>
              <a:t>os furos correspondentes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que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deverão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receber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os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parafusos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ao</a:t>
            </a:r>
            <a:r>
              <a:rPr sz="1400" spc="-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lado.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0" y="1103375"/>
            <a:ext cx="4951476" cy="37124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459" y="3486911"/>
            <a:ext cx="3168395" cy="277368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2795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Placa</a:t>
            </a:r>
            <a:r>
              <a:rPr sz="3600" spc="-3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</a:t>
            </a:r>
            <a:r>
              <a:rPr sz="3600" spc="-3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som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260600" cy="4902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Verdana"/>
                <a:cs typeface="Verdana"/>
              </a:rPr>
              <a:t>No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computador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do </a:t>
            </a:r>
            <a:r>
              <a:rPr sz="1600" spc="-5" dirty="0">
                <a:latin typeface="Verdana"/>
                <a:cs typeface="Verdana"/>
              </a:rPr>
              <a:t> nosso</a:t>
            </a:r>
            <a:r>
              <a:rPr sz="1600" spc="5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exemplo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iremos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instalar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uma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7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som.</a:t>
            </a:r>
            <a:r>
              <a:rPr sz="1600" spc="8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você</a:t>
            </a:r>
            <a:r>
              <a:rPr sz="1600" spc="-10" dirty="0">
                <a:latin typeface="Verdana"/>
                <a:cs typeface="Verdana"/>
              </a:rPr>
              <a:t> preferir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usar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som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onboard,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que</a:t>
            </a:r>
            <a:r>
              <a:rPr sz="1600" spc="-10" dirty="0">
                <a:latin typeface="Verdana"/>
                <a:cs typeface="Verdana"/>
              </a:rPr>
              <a:t> já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vem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na própria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 </a:t>
            </a:r>
            <a:r>
              <a:rPr sz="1600" spc="-5" dirty="0">
                <a:latin typeface="Verdana"/>
                <a:cs typeface="Verdana"/>
              </a:rPr>
              <a:t> de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CPU,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então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não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precisa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instalar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som.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Caso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prefira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uma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 </a:t>
            </a:r>
            <a:r>
              <a:rPr sz="1600" spc="-5" dirty="0">
                <a:latin typeface="Verdana"/>
                <a:cs typeface="Verdana"/>
              </a:rPr>
              <a:t> som </a:t>
            </a:r>
            <a:r>
              <a:rPr sz="1600" spc="-10" dirty="0">
                <a:latin typeface="Verdana"/>
                <a:cs typeface="Verdana"/>
              </a:rPr>
              <a:t>(por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exemplo,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quiser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uma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qualidade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sonora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melhor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 </a:t>
            </a: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oferecida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pelo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som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onboard),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recomendável </a:t>
            </a:r>
            <a:r>
              <a:rPr sz="1600" spc="-5" dirty="0">
                <a:latin typeface="Verdana"/>
                <a:cs typeface="Verdana"/>
              </a:rPr>
              <a:t> desabilitar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som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onboard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CMOS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Setup.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95422" y="5621832"/>
            <a:ext cx="53308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Verdana"/>
                <a:cs typeface="Verdana"/>
              </a:rPr>
              <a:t>No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nosso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exemplo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iremos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instalar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uma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Sound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Verdana"/>
                <a:cs typeface="Verdana"/>
              </a:rPr>
              <a:t>Blaster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Audigy.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6935" y="836675"/>
            <a:ext cx="5993892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5841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Conectores</a:t>
            </a:r>
            <a:r>
              <a:rPr sz="3600" spc="-3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da</a:t>
            </a:r>
            <a:r>
              <a:rPr sz="3600" spc="-3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placa</a:t>
            </a:r>
            <a:r>
              <a:rPr sz="3600" spc="-3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</a:t>
            </a:r>
            <a:r>
              <a:rPr sz="3600" spc="-1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som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069464" cy="4196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826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spc="-10" dirty="0">
                <a:latin typeface="Verdana"/>
                <a:cs typeface="Verdana"/>
              </a:rPr>
              <a:t>figura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mostra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os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conectores </a:t>
            </a:r>
            <a:r>
              <a:rPr sz="1600" spc="-10" dirty="0">
                <a:latin typeface="Verdana"/>
                <a:cs typeface="Verdana"/>
              </a:rPr>
              <a:t>internos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da</a:t>
            </a:r>
            <a:r>
              <a:rPr sz="1600" spc="-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 som </a:t>
            </a:r>
            <a:r>
              <a:rPr sz="1600" spc="-10" dirty="0">
                <a:latin typeface="Verdana"/>
                <a:cs typeface="Verdana"/>
              </a:rPr>
              <a:t>do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nosso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exemplo.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latin typeface="Verdana"/>
                <a:cs typeface="Verdana"/>
              </a:rPr>
              <a:t>Alguns </a:t>
            </a:r>
            <a:r>
              <a:rPr sz="1600" spc="-10" dirty="0">
                <a:latin typeface="Verdana"/>
                <a:cs typeface="Verdana"/>
              </a:rPr>
              <a:t>deles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devem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ser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ligados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em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outras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peças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internas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do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computador.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spc="-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som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onboard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também </a:t>
            </a:r>
            <a:r>
              <a:rPr sz="1600" spc="-5" dirty="0">
                <a:latin typeface="Verdana"/>
                <a:cs typeface="Verdana"/>
              </a:rPr>
              <a:t> tem conectores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semelhantes.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Você 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deve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ligar esses </a:t>
            </a:r>
            <a:r>
              <a:rPr sz="1600" spc="-5" dirty="0">
                <a:latin typeface="Verdana"/>
                <a:cs typeface="Verdana"/>
              </a:rPr>
              <a:t> conectores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também,</a:t>
            </a:r>
            <a:r>
              <a:rPr sz="1600" spc="5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caso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adote o som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600" spc="-5" dirty="0">
                <a:latin typeface="Verdana"/>
                <a:cs typeface="Verdana"/>
              </a:rPr>
              <a:t>onbaord.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4120" y="981455"/>
            <a:ext cx="6498335" cy="3883152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6069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Conectores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para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áudio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</a:t>
            </a:r>
            <a:r>
              <a:rPr sz="3600" spc="-3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CD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3892753"/>
            <a:ext cx="3796665" cy="2220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112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Verdana"/>
                <a:cs typeface="Verdana"/>
              </a:rPr>
              <a:t>O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conector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TAD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raramente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 </a:t>
            </a:r>
            <a:r>
              <a:rPr sz="1600" spc="-10" dirty="0">
                <a:latin typeface="Verdana"/>
                <a:cs typeface="Verdana"/>
              </a:rPr>
              <a:t>usado.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Sua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utilização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 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conexão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entre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 som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modem,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para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usar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programas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 </a:t>
            </a:r>
            <a:r>
              <a:rPr sz="1600" spc="-10" dirty="0">
                <a:latin typeface="Verdana"/>
                <a:cs typeface="Verdana"/>
              </a:rPr>
              <a:t>telefonia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(viva-voz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secretária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eletrônica,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por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exemplo).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Ocorre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spc="-5" dirty="0">
                <a:latin typeface="Verdana"/>
                <a:cs typeface="Verdana"/>
              </a:rPr>
              <a:t> a maioria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dos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modems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não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possuem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conector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TAD,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portanto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conector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TAD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da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 som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fica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sem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uso.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30777" y="939799"/>
            <a:ext cx="450469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Verdana"/>
                <a:cs typeface="Verdana"/>
              </a:rPr>
              <a:t>O conector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CD_IN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spc="-10" dirty="0">
                <a:latin typeface="Verdana"/>
                <a:cs typeface="Verdana"/>
              </a:rPr>
              <a:t>entrada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áudio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analógico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CD.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Nele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ligamos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cabo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 </a:t>
            </a:r>
            <a:r>
              <a:rPr sz="1600" spc="-5" dirty="0">
                <a:latin typeface="Verdana"/>
                <a:cs typeface="Verdana"/>
              </a:rPr>
              <a:t> áudio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vem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da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unidade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CD.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No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nosso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exemplo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 montagem,</a:t>
            </a:r>
            <a:r>
              <a:rPr sz="1600" spc="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ligamos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cabo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 </a:t>
            </a:r>
            <a:r>
              <a:rPr sz="1600" spc="-5" dirty="0">
                <a:latin typeface="Verdana"/>
                <a:cs typeface="Verdana"/>
              </a:rPr>
              <a:t> áudio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no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drive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DVD.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Faremos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aqui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então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esta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conexão.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11" y="836675"/>
            <a:ext cx="3240024" cy="28087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5591" y="2997707"/>
            <a:ext cx="2506980" cy="309524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172959" y="3100832"/>
            <a:ext cx="1711325" cy="2800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Verdana"/>
                <a:cs typeface="Verdana"/>
              </a:rPr>
              <a:t>Muitas placas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 som</a:t>
            </a:r>
            <a:r>
              <a:rPr sz="1400" spc="-5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possuem</a:t>
            </a:r>
            <a:r>
              <a:rPr sz="1400" spc="-5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uma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segunda </a:t>
            </a:r>
            <a:r>
              <a:rPr sz="1400" spc="-5" dirty="0">
                <a:latin typeface="Verdana"/>
                <a:cs typeface="Verdana"/>
              </a:rPr>
              <a:t>entrada </a:t>
            </a:r>
            <a:r>
              <a:rPr sz="1400" dirty="0">
                <a:latin typeface="Verdana"/>
                <a:cs typeface="Verdana"/>
              </a:rPr>
              <a:t> equivalente à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CD_IN, chamada 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AUX_IN. Podemos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ligar</a:t>
            </a:r>
            <a:r>
              <a:rPr sz="1400" spc="49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nesta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entrada </a:t>
            </a:r>
            <a:r>
              <a:rPr sz="1400" dirty="0">
                <a:latin typeface="Verdana"/>
                <a:cs typeface="Verdana"/>
              </a:rPr>
              <a:t>um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segundo cabo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 áudio analógico,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proveniente de 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outra </a:t>
            </a:r>
            <a:r>
              <a:rPr sz="1400" dirty="0">
                <a:latin typeface="Verdana"/>
                <a:cs typeface="Verdana"/>
              </a:rPr>
              <a:t>unidade </a:t>
            </a:r>
            <a:r>
              <a:rPr sz="1400" spc="-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 </a:t>
            </a:r>
            <a:r>
              <a:rPr sz="1400" spc="-15" dirty="0">
                <a:latin typeface="Verdana"/>
                <a:cs typeface="Verdana"/>
              </a:rPr>
              <a:t>CD.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014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Entrada</a:t>
            </a:r>
            <a:r>
              <a:rPr sz="3600" spc="-7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CD_SPDIF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450278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Verdana"/>
                <a:cs typeface="Verdana"/>
              </a:rPr>
              <a:t>As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melhores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som,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algumas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placas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 </a:t>
            </a:r>
            <a:r>
              <a:rPr sz="1600" spc="-10" dirty="0">
                <a:latin typeface="Verdana"/>
                <a:cs typeface="Verdana"/>
              </a:rPr>
              <a:t>CPU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som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onbaord,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possuem </a:t>
            </a:r>
            <a:r>
              <a:rPr sz="1600" spc="-5" dirty="0">
                <a:latin typeface="Verdana"/>
                <a:cs typeface="Verdana"/>
              </a:rPr>
              <a:t> a </a:t>
            </a:r>
            <a:r>
              <a:rPr sz="1600" spc="-10" dirty="0">
                <a:latin typeface="Verdana"/>
                <a:cs typeface="Verdana"/>
              </a:rPr>
              <a:t>entrada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CD_SPDIF,</a:t>
            </a:r>
            <a:r>
              <a:rPr sz="1600" spc="4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que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 </a:t>
            </a:r>
            <a:r>
              <a:rPr sz="1600" spc="-10" dirty="0">
                <a:latin typeface="Verdana"/>
                <a:cs typeface="Verdana"/>
              </a:rPr>
              <a:t>uma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entrada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CD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digital.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11" y="2708148"/>
            <a:ext cx="4607052" cy="34564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8071" y="1053083"/>
            <a:ext cx="3858768" cy="272491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299328" y="3966209"/>
            <a:ext cx="336677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Verdana"/>
                <a:cs typeface="Verdana"/>
              </a:rPr>
              <a:t>A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entrada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CD_SPDIF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pode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ser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5" dirty="0">
                <a:latin typeface="Verdana"/>
                <a:cs typeface="Verdana"/>
              </a:rPr>
              <a:t>ligada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na saída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CD digital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das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unidades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 </a:t>
            </a:r>
            <a:r>
              <a:rPr sz="1600" spc="-15" dirty="0">
                <a:latin typeface="Verdana"/>
                <a:cs typeface="Verdana"/>
              </a:rPr>
              <a:t>CD/DVD, </a:t>
            </a:r>
            <a:r>
              <a:rPr sz="1600" spc="-10" dirty="0">
                <a:latin typeface="Verdana"/>
                <a:cs typeface="Verdana"/>
              </a:rPr>
              <a:t> dispensando</a:t>
            </a:r>
            <a:r>
              <a:rPr sz="1600" spc="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assim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saída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analógica.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 cabo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para</a:t>
            </a:r>
            <a:r>
              <a:rPr sz="1600" spc="-5" dirty="0">
                <a:latin typeface="Verdana"/>
                <a:cs typeface="Verdana"/>
              </a:rPr>
              <a:t> esta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conexão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é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fornecido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juntamente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spc="-10" dirty="0">
                <a:latin typeface="Verdana"/>
                <a:cs typeface="Verdana"/>
              </a:rPr>
              <a:t>placa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de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som.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6809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</a:rPr>
              <a:t>Conectar</a:t>
            </a:r>
            <a:r>
              <a:rPr sz="3600" spc="-3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áudio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CD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em</a:t>
            </a:r>
            <a:r>
              <a:rPr sz="3600" spc="-1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CD_IN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362200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Ligue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cabo 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áudio que vem da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unidade de CD/DVD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 </a:t>
            </a:r>
            <a:r>
              <a:rPr sz="1800" spc="-10" dirty="0">
                <a:latin typeface="Verdana"/>
                <a:cs typeface="Verdana"/>
              </a:rPr>
              <a:t>entrada </a:t>
            </a:r>
            <a:r>
              <a:rPr sz="1800" spc="-5" dirty="0">
                <a:latin typeface="Verdana"/>
                <a:cs typeface="Verdana"/>
              </a:rPr>
              <a:t>CD_IN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placa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som.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precisar </a:t>
            </a:r>
            <a:r>
              <a:rPr sz="1800" spc="-10" dirty="0">
                <a:latin typeface="Verdana"/>
                <a:cs typeface="Verdana"/>
              </a:rPr>
              <a:t>retirar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conector,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preste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atenção. </a:t>
            </a:r>
            <a:r>
              <a:rPr sz="1800" dirty="0">
                <a:latin typeface="Verdana"/>
                <a:cs typeface="Verdana"/>
              </a:rPr>
              <a:t>Ele </a:t>
            </a:r>
            <a:r>
              <a:rPr sz="1800" spc="-5" dirty="0">
                <a:latin typeface="Verdana"/>
                <a:cs typeface="Verdana"/>
              </a:rPr>
              <a:t>tem </a:t>
            </a:r>
            <a:r>
              <a:rPr sz="1800" dirty="0">
                <a:latin typeface="Verdana"/>
                <a:cs typeface="Verdana"/>
              </a:rPr>
              <a:t> uma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trava.</a:t>
            </a:r>
            <a:r>
              <a:rPr sz="1800" spc="59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É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preciso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apartá-la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poder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desconectar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cabo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114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áudio</a:t>
            </a:r>
            <a:r>
              <a:rPr sz="1800" spc="1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da</a:t>
            </a:r>
            <a:r>
              <a:rPr sz="1800" spc="10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placa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som. O mesmo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se aplica à </a:t>
            </a:r>
            <a:r>
              <a:rPr sz="1800" spc="-5" dirty="0">
                <a:latin typeface="Verdana"/>
                <a:cs typeface="Verdana"/>
              </a:rPr>
              <a:t>conexão </a:t>
            </a:r>
            <a:r>
              <a:rPr sz="1800" dirty="0">
                <a:latin typeface="Verdana"/>
                <a:cs typeface="Verdana"/>
              </a:rPr>
              <a:t> na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unidade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CD/DVD.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039" y="908303"/>
            <a:ext cx="5923788" cy="4440936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752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Placa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som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instalada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154495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Conecte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som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em um slot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PCI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livre.</a:t>
            </a:r>
            <a:endParaRPr sz="1800">
              <a:latin typeface="Verdana"/>
              <a:cs typeface="Verdana"/>
            </a:endParaRPr>
          </a:p>
          <a:p>
            <a:pPr marL="12700" marR="160020">
              <a:lnSpc>
                <a:spcPct val="100000"/>
              </a:lnSpc>
            </a:pPr>
            <a:r>
              <a:rPr sz="1800" spc="-5" dirty="0">
                <a:latin typeface="Verdana"/>
                <a:cs typeface="Verdana"/>
              </a:rPr>
              <a:t>Aparafuse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 </a:t>
            </a:r>
            <a:r>
              <a:rPr sz="1800" dirty="0">
                <a:latin typeface="Verdana"/>
                <a:cs typeface="Verdana"/>
              </a:rPr>
              <a:t>no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6083" y="981455"/>
            <a:ext cx="6786372" cy="509016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2846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Placa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rede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576830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placa de rede será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necessária </a:t>
            </a:r>
            <a:r>
              <a:rPr sz="1800" dirty="0">
                <a:latin typeface="Verdana"/>
                <a:cs typeface="Verdana"/>
              </a:rPr>
              <a:t>caso 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micro </a:t>
            </a:r>
            <a:r>
              <a:rPr sz="1800" spc="-5" dirty="0">
                <a:latin typeface="Verdana"/>
                <a:cs typeface="Verdana"/>
              </a:rPr>
              <a:t>seja ligado </a:t>
            </a:r>
            <a:r>
              <a:rPr sz="1800" dirty="0">
                <a:latin typeface="Verdana"/>
                <a:cs typeface="Verdana"/>
              </a:rPr>
              <a:t>em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uma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rede.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Mesmo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raros </a:t>
            </a:r>
            <a:r>
              <a:rPr sz="1800" spc="-5" dirty="0">
                <a:latin typeface="Verdana"/>
                <a:cs typeface="Verdana"/>
              </a:rPr>
              <a:t>casos </a:t>
            </a:r>
            <a:r>
              <a:rPr sz="1800" dirty="0">
                <a:latin typeface="Verdana"/>
                <a:cs typeface="Verdana"/>
              </a:rPr>
              <a:t>em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micro não </a:t>
            </a:r>
            <a:r>
              <a:rPr sz="1800" spc="-15" dirty="0">
                <a:latin typeface="Verdana"/>
                <a:cs typeface="Verdana"/>
              </a:rPr>
              <a:t>opera </a:t>
            </a:r>
            <a:r>
              <a:rPr sz="1800" dirty="0">
                <a:latin typeface="Verdana"/>
                <a:cs typeface="Verdana"/>
              </a:rPr>
              <a:t>em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rede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(ambiente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doméstico, por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exemplo), </a:t>
            </a:r>
            <a:r>
              <a:rPr sz="1800" dirty="0">
                <a:latin typeface="Verdana"/>
                <a:cs typeface="Verdana"/>
              </a:rPr>
              <a:t>a placa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rede</a:t>
            </a:r>
            <a:r>
              <a:rPr sz="1800" spc="1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é</a:t>
            </a:r>
            <a:r>
              <a:rPr sz="1800" spc="13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necessária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-5" dirty="0">
                <a:latin typeface="Verdana"/>
                <a:cs typeface="Verdana"/>
              </a:rPr>
              <a:t> possibilitar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conexão de banda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larga.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modem 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banda larga </a:t>
            </a:r>
            <a:r>
              <a:rPr sz="1800" dirty="0">
                <a:latin typeface="Verdana"/>
                <a:cs typeface="Verdana"/>
              </a:rPr>
              <a:t>é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normalmente </a:t>
            </a:r>
            <a:r>
              <a:rPr sz="1800" spc="-5" dirty="0">
                <a:latin typeface="Verdana"/>
                <a:cs typeface="Verdana"/>
              </a:rPr>
              <a:t>externo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 é </a:t>
            </a:r>
            <a:r>
              <a:rPr sz="1800" spc="-5" dirty="0">
                <a:latin typeface="Verdana"/>
                <a:cs typeface="Verdana"/>
              </a:rPr>
              <a:t>ligado </a:t>
            </a:r>
            <a:r>
              <a:rPr sz="1800" dirty="0">
                <a:latin typeface="Verdana"/>
                <a:cs typeface="Verdana"/>
              </a:rPr>
              <a:t>em uma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rede.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1820" y="836675"/>
            <a:ext cx="5859780" cy="4393692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34563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Placa</a:t>
            </a:r>
            <a:r>
              <a:rPr sz="3600" spc="-2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de</a:t>
            </a:r>
            <a:r>
              <a:rPr sz="3600" spc="-2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modem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2199640" cy="441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Quem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não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vai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usar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Internet </a:t>
            </a:r>
            <a:r>
              <a:rPr sz="1800" spc="-10" dirty="0">
                <a:latin typeface="Verdana"/>
                <a:cs typeface="Verdana"/>
              </a:rPr>
              <a:t>através </a:t>
            </a:r>
            <a:r>
              <a:rPr sz="1800" spc="-5" dirty="0">
                <a:latin typeface="Verdana"/>
                <a:cs typeface="Verdana"/>
              </a:rPr>
              <a:t> de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banda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larga, </a:t>
            </a:r>
            <a:r>
              <a:rPr sz="1800" dirty="0">
                <a:latin typeface="Verdana"/>
                <a:cs typeface="Verdana"/>
              </a:rPr>
              <a:t> usará</a:t>
            </a:r>
            <a:r>
              <a:rPr sz="1800" spc="7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conexão por </a:t>
            </a:r>
            <a:r>
              <a:rPr sz="1800" dirty="0">
                <a:latin typeface="Verdana"/>
                <a:cs typeface="Verdana"/>
              </a:rPr>
              <a:t>linha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telefônica. </a:t>
            </a:r>
            <a:r>
              <a:rPr sz="1800" spc="-5" dirty="0">
                <a:latin typeface="Verdana"/>
                <a:cs typeface="Verdana"/>
              </a:rPr>
              <a:t>Nesse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caso </a:t>
            </a:r>
            <a:r>
              <a:rPr sz="1800" dirty="0">
                <a:latin typeface="Verdana"/>
                <a:cs typeface="Verdana"/>
              </a:rPr>
              <a:t>é </a:t>
            </a:r>
            <a:r>
              <a:rPr sz="1800" spc="-5" dirty="0">
                <a:latin typeface="Verdana"/>
                <a:cs typeface="Verdana"/>
              </a:rPr>
              <a:t>preciso ter </a:t>
            </a:r>
            <a:r>
              <a:rPr sz="1800" dirty="0">
                <a:latin typeface="Verdana"/>
                <a:cs typeface="Verdana"/>
              </a:rPr>
              <a:t> uma </a:t>
            </a:r>
            <a:r>
              <a:rPr sz="1800" spc="-5" dirty="0">
                <a:latin typeface="Verdana"/>
                <a:cs typeface="Verdana"/>
              </a:rPr>
              <a:t>placa de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modem. Mesmo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quem tem banda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larga pode querer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ter também </a:t>
            </a:r>
            <a:r>
              <a:rPr sz="1800" dirty="0">
                <a:latin typeface="Verdana"/>
                <a:cs typeface="Verdana"/>
              </a:rPr>
              <a:t>um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modem</a:t>
            </a:r>
            <a:r>
              <a:rPr sz="1800" spc="55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usar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conexão </a:t>
            </a:r>
            <a:r>
              <a:rPr sz="1800" dirty="0">
                <a:latin typeface="Verdana"/>
                <a:cs typeface="Verdana"/>
              </a:rPr>
              <a:t> telefônica como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reserva.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0527" y="836675"/>
            <a:ext cx="6291072" cy="4718304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319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Aparafusar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as placas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1783714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32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Conectamos</a:t>
            </a:r>
            <a:r>
              <a:rPr sz="1800" spc="-8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placas de rede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</a:t>
            </a:r>
            <a:r>
              <a:rPr sz="1800" spc="-5" dirty="0">
                <a:latin typeface="Verdana"/>
                <a:cs typeface="Verdana"/>
              </a:rPr>
              <a:t> modem.</a:t>
            </a: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latin typeface="Verdana"/>
                <a:cs typeface="Verdana"/>
              </a:rPr>
              <a:t>Podemos</a:t>
            </a:r>
            <a:r>
              <a:rPr sz="1800" spc="-6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então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aparafusá-las </a:t>
            </a:r>
            <a:r>
              <a:rPr sz="1800" dirty="0">
                <a:latin typeface="Verdana"/>
                <a:cs typeface="Verdana"/>
              </a:rPr>
              <a:t> no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9235" y="908303"/>
            <a:ext cx="6623304" cy="496824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482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Fechar</a:t>
            </a:r>
            <a:r>
              <a:rPr sz="3600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fendas</a:t>
            </a:r>
            <a:r>
              <a:rPr sz="3600" spc="-15" dirty="0">
                <a:solidFill>
                  <a:srgbClr val="000000"/>
                </a:solidFill>
              </a:rPr>
              <a:t> </a:t>
            </a:r>
            <a:r>
              <a:rPr sz="3600" spc="-5" dirty="0">
                <a:solidFill>
                  <a:srgbClr val="000000"/>
                </a:solidFill>
              </a:rPr>
              <a:t>traseiras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10007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Verdana"/>
                <a:cs typeface="Verdana"/>
              </a:rPr>
              <a:t>Fendas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traseiras </a:t>
            </a:r>
            <a:r>
              <a:rPr sz="1800" spc="-5" dirty="0">
                <a:latin typeface="Verdana"/>
                <a:cs typeface="Verdana"/>
              </a:rPr>
              <a:t>do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gabiente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devem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ser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tampadas. </a:t>
            </a:r>
            <a:r>
              <a:rPr sz="1800" spc="-10" dirty="0">
                <a:latin typeface="Verdana"/>
                <a:cs typeface="Verdana"/>
              </a:rPr>
              <a:t>Podemos </a:t>
            </a:r>
            <a:r>
              <a:rPr sz="1800" dirty="0">
                <a:latin typeface="Verdana"/>
                <a:cs typeface="Verdana"/>
              </a:rPr>
              <a:t>usar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as </a:t>
            </a:r>
            <a:r>
              <a:rPr sz="1800" spc="-5" dirty="0">
                <a:latin typeface="Verdana"/>
                <a:cs typeface="Verdana"/>
              </a:rPr>
              <a:t>tampas que </a:t>
            </a:r>
            <a:r>
              <a:rPr sz="1800" dirty="0">
                <a:latin typeface="Verdana"/>
                <a:cs typeface="Verdana"/>
              </a:rPr>
              <a:t> normalmente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acompanham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os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gabinetes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spc="-5" dirty="0">
                <a:latin typeface="Verdana"/>
                <a:cs typeface="Verdana"/>
              </a:rPr>
              <a:t> este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fim.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3800" y="762000"/>
            <a:ext cx="5105400" cy="38298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459" y="3963923"/>
            <a:ext cx="3025140" cy="23347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6804" y="172212"/>
            <a:ext cx="304800" cy="304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6131" y="172212"/>
            <a:ext cx="304800" cy="30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10134</Words>
  <Application>Microsoft Office PowerPoint</Application>
  <PresentationFormat>Apresentação na tela (4:3)</PresentationFormat>
  <Paragraphs>525</Paragraphs>
  <Slides>187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187</vt:i4>
      </vt:variant>
    </vt:vector>
  </HeadingPairs>
  <TitlesOfParts>
    <vt:vector size="195" baseType="lpstr">
      <vt:lpstr>Arial</vt:lpstr>
      <vt:lpstr>Arial MT</vt:lpstr>
      <vt:lpstr>Calibri</vt:lpstr>
      <vt:lpstr>Calibri Light</vt:lpstr>
      <vt:lpstr>Comic Sans MS</vt:lpstr>
      <vt:lpstr>Verdana</vt:lpstr>
      <vt:lpstr>Wingdings</vt:lpstr>
      <vt:lpstr>Office Theme</vt:lpstr>
      <vt:lpstr>Apresentação do PowerPoint</vt:lpstr>
      <vt:lpstr>Apresentação do PowerPoint</vt:lpstr>
      <vt:lpstr>Apresentação do PowerPoint</vt:lpstr>
      <vt:lpstr>Relembrando alguns cuidados</vt:lpstr>
      <vt:lpstr>Local de trabalho</vt:lpstr>
      <vt:lpstr>Preparativos  do gabinete</vt:lpstr>
      <vt:lpstr>Preparativos no gabinete</vt:lpstr>
      <vt:lpstr>Abrir o gabinete</vt:lpstr>
      <vt:lpstr>Parafusos para a placa mãe</vt:lpstr>
      <vt:lpstr>Cuidado com curto-circuito!</vt:lpstr>
      <vt:lpstr>Cuidado com curto-circuito!</vt:lpstr>
      <vt:lpstr>Abrir fendas frontais</vt:lpstr>
      <vt:lpstr>Tampas traseiras</vt:lpstr>
      <vt:lpstr>Instalação de exaustores</vt:lpstr>
      <vt:lpstr>Sentido do fluxo de ar</vt:lpstr>
      <vt:lpstr>Moldura traseira ATX</vt:lpstr>
      <vt:lpstr>Instalando a moldura ATX</vt:lpstr>
      <vt:lpstr>Chave 110/220</vt:lpstr>
      <vt:lpstr>Em gabinetes compactos…</vt:lpstr>
      <vt:lpstr>Eletricidade estática</vt:lpstr>
      <vt:lpstr>Arestas cortantes</vt:lpstr>
      <vt:lpstr>Checagem de jumpers</vt:lpstr>
      <vt:lpstr>Jumper da bateria</vt:lpstr>
      <vt:lpstr>Processador e seu soquete</vt:lpstr>
      <vt:lpstr>Acoplando o processador</vt:lpstr>
      <vt:lpstr>A alavanca trava o processador</vt:lpstr>
      <vt:lpstr>Cooler com elastômero</vt:lpstr>
      <vt:lpstr>Aplicar pasta térmica</vt:lpstr>
      <vt:lpstr>Orientação correta do cooler</vt:lpstr>
      <vt:lpstr>Fixando o cooler</vt:lpstr>
      <vt:lpstr>Manuseio do cooler</vt:lpstr>
      <vt:lpstr>Prendendo o cooler no soquete</vt:lpstr>
      <vt:lpstr>Conectar em CPU_FAN</vt:lpstr>
      <vt:lpstr>Identifique o soquete 1</vt:lpstr>
      <vt:lpstr>Instalando o módulo</vt:lpstr>
      <vt:lpstr>Cabo flat do drive de disquetes</vt:lpstr>
      <vt:lpstr>Conectando o cabo na placa mãe</vt:lpstr>
      <vt:lpstr>Conectores IDE</vt:lpstr>
      <vt:lpstr>Cabo flat para o disco rígido</vt:lpstr>
      <vt:lpstr>Cabo conectado na IDE1</vt:lpstr>
      <vt:lpstr>Cabo das unidades de CD/DVD</vt:lpstr>
      <vt:lpstr>Cabo Sata</vt:lpstr>
      <vt:lpstr>Cabo Sata</vt:lpstr>
      <vt:lpstr>Conexões no painel frontal</vt:lpstr>
      <vt:lpstr>Conectores do painel frontal</vt:lpstr>
      <vt:lpstr>Usar o manual da placa de CPU</vt:lpstr>
      <vt:lpstr>Ventiladores do gabinete</vt:lpstr>
      <vt:lpstr>Conexões prontas</vt:lpstr>
      <vt:lpstr>Conector ATX principal</vt:lpstr>
      <vt:lpstr>Conector de 12 volts</vt:lpstr>
      <vt:lpstr>Fixando a placa de CPU</vt:lpstr>
      <vt:lpstr>Conectores traseiros</vt:lpstr>
      <vt:lpstr>Furo alinhado com parafuso</vt:lpstr>
      <vt:lpstr>Pinça para segurar parafusos</vt:lpstr>
      <vt:lpstr>Chave philips magnetizada</vt:lpstr>
      <vt:lpstr>Posicionando os parafusos</vt:lpstr>
      <vt:lpstr>Parafusos da placa de CPU</vt:lpstr>
      <vt:lpstr>Conectores da fonte</vt:lpstr>
      <vt:lpstr>Conectores da fonte</vt:lpstr>
      <vt:lpstr>Conexões dos coolers</vt:lpstr>
      <vt:lpstr>Placa de CPU instalada</vt:lpstr>
      <vt:lpstr>Placa de vídeo PCI Express</vt:lpstr>
      <vt:lpstr>Vídeo onboard</vt:lpstr>
      <vt:lpstr>Trava do slot AGP</vt:lpstr>
      <vt:lpstr>Placa de vídeo AGP instalada</vt:lpstr>
      <vt:lpstr>Trava do slot AGP</vt:lpstr>
      <vt:lpstr>Aparafusar a placa de vídeo</vt:lpstr>
      <vt:lpstr>Aparece a primeira tela</vt:lpstr>
      <vt:lpstr>Se não apareceu a tela…</vt:lpstr>
      <vt:lpstr>Problemas com o vídeo onboard</vt:lpstr>
      <vt:lpstr>Mensagens na tela</vt:lpstr>
      <vt:lpstr>Desligue para continuar</vt:lpstr>
      <vt:lpstr>Instalação do disco rígido</vt:lpstr>
      <vt:lpstr>Instalando o disco rígido</vt:lpstr>
      <vt:lpstr>Carcaça quente do disco rígido</vt:lpstr>
      <vt:lpstr>Carcaça do HD refrigerada</vt:lpstr>
      <vt:lpstr>Conectar cabos do disco rígido</vt:lpstr>
      <vt:lpstr>Gabinete de quatro baias</vt:lpstr>
      <vt:lpstr>Cabo de áudio analógico</vt:lpstr>
      <vt:lpstr>Cabos desorganizados</vt:lpstr>
      <vt:lpstr>Prender conectores sem uso</vt:lpstr>
      <vt:lpstr>Prender conectores sem uso</vt:lpstr>
      <vt:lpstr>Liberar caminho para fluxo de ar</vt:lpstr>
      <vt:lpstr>Conecte a placa de vídeo</vt:lpstr>
      <vt:lpstr>Ligar para testar</vt:lpstr>
      <vt:lpstr>Espelho USB</vt:lpstr>
      <vt:lpstr>Conectores USB 3/4/5/6</vt:lpstr>
      <vt:lpstr>USB no gabinete</vt:lpstr>
      <vt:lpstr>Slots PCI livres</vt:lpstr>
      <vt:lpstr>Placa de som</vt:lpstr>
      <vt:lpstr>Conectores da placa de som</vt:lpstr>
      <vt:lpstr>Conectores para áudio de CD</vt:lpstr>
      <vt:lpstr>Entrada CD_SPDIF</vt:lpstr>
      <vt:lpstr>Conectar áudio de CD em CD_IN</vt:lpstr>
      <vt:lpstr>Placa de som instalada</vt:lpstr>
      <vt:lpstr>Placa de rede</vt:lpstr>
      <vt:lpstr>Placa de modem</vt:lpstr>
      <vt:lpstr>Aparafusar as placas</vt:lpstr>
      <vt:lpstr>Fechar fendas traseiras</vt:lpstr>
      <vt:lpstr>Espelho USB pode tampar fendas</vt:lpstr>
      <vt:lpstr>Conectores traseiros</vt:lpstr>
      <vt:lpstr>As próximas etapas</vt:lpstr>
      <vt:lpstr>Resolvendo problemas</vt:lpstr>
      <vt:lpstr>Computador não liga</vt:lpstr>
      <vt:lpstr>Computador não liga</vt:lpstr>
      <vt:lpstr>Computador não liga</vt:lpstr>
      <vt:lpstr>Computador não liga</vt:lpstr>
      <vt:lpstr>Computador não liga</vt:lpstr>
      <vt:lpstr>Computador não liga</vt:lpstr>
      <vt:lpstr>Beeps com tela preta</vt:lpstr>
      <vt:lpstr>Bateria desativada/descarregada</vt:lpstr>
      <vt:lpstr>Memórias mal encaixadas</vt:lpstr>
      <vt:lpstr>Encaixe as memórias</vt:lpstr>
      <vt:lpstr>Placa de vídeo mal encaixada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SETUP</vt:lpstr>
      <vt:lpstr>Interface Tradicional</vt:lpstr>
      <vt:lpstr>Configuração e Manipulação</vt:lpstr>
      <vt:lpstr>Discos e RAID</vt:lpstr>
      <vt:lpstr>Discos e RAID</vt:lpstr>
      <vt:lpstr>Discos e RAID</vt:lpstr>
      <vt:lpstr>Discos e RAID</vt:lpstr>
      <vt:lpstr>Discos e RAID</vt:lpstr>
      <vt:lpstr>Discos e RAID</vt:lpstr>
      <vt:lpstr>Discos e RAID</vt:lpstr>
      <vt:lpstr>Discos e RAID</vt:lpstr>
      <vt:lpstr>Discos e RAID</vt:lpstr>
      <vt:lpstr>Discos e RAID</vt:lpstr>
      <vt:lpstr>Discos e RAID</vt:lpstr>
      <vt:lpstr>Boot</vt:lpstr>
      <vt:lpstr>Boot</vt:lpstr>
      <vt:lpstr>Boot – Outras Opções</vt:lpstr>
      <vt:lpstr>Overclocking</vt:lpstr>
      <vt:lpstr>Overclock – Opções Importantes</vt:lpstr>
      <vt:lpstr>Overclock – Opções Importantes</vt:lpstr>
      <vt:lpstr>Overclock – Opções Importantes</vt:lpstr>
      <vt:lpstr>Overclock – Opções Importantes</vt:lpstr>
      <vt:lpstr>Memória</vt:lpstr>
      <vt:lpstr>Memória - Memtest</vt:lpstr>
      <vt:lpstr>Memória</vt:lpstr>
      <vt:lpstr>Memória - Opções</vt:lpstr>
      <vt:lpstr>Memória - Opções</vt:lpstr>
      <vt:lpstr>Memória - Opções</vt:lpstr>
      <vt:lpstr>Memória - Opções</vt:lpstr>
      <vt:lpstr>Memória - Opções</vt:lpstr>
      <vt:lpstr>Componentes Integrados</vt:lpstr>
      <vt:lpstr>Componentes Integrados</vt:lpstr>
      <vt:lpstr>Componentes Integrados</vt:lpstr>
      <vt:lpstr>Componentes Integrados</vt:lpstr>
      <vt:lpstr>Componentes Integrados</vt:lpstr>
      <vt:lpstr>Componentes Integrados</vt:lpstr>
      <vt:lpstr>Componente Integrados</vt:lpstr>
      <vt:lpstr>Componentes Integrados</vt:lpstr>
      <vt:lpstr>Componente Integrados</vt:lpstr>
      <vt:lpstr>Componentes Integrados</vt:lpstr>
      <vt:lpstr>Dispositivos Integrados</vt:lpstr>
      <vt:lpstr>Outras Opções</vt:lpstr>
      <vt:lpstr>Outras Opções</vt:lpstr>
      <vt:lpstr>Outras Opções</vt:lpstr>
      <vt:lpstr>Outras Opções</vt:lpstr>
      <vt:lpstr>Outras Opções</vt:lpstr>
      <vt:lpstr>Outras Opções</vt:lpstr>
      <vt:lpstr>Outras Opções</vt:lpstr>
      <vt:lpstr>Outras Opções</vt:lpstr>
      <vt:lpstr>Outras Opções</vt:lpstr>
      <vt:lpstr>Perguntas?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Augusto da Costa</dc:creator>
  <cp:lastModifiedBy>Lidio Soares Teixeira Filho</cp:lastModifiedBy>
  <cp:revision>2</cp:revision>
  <dcterms:created xsi:type="dcterms:W3CDTF">2023-02-17T12:05:38Z</dcterms:created>
  <dcterms:modified xsi:type="dcterms:W3CDTF">2023-02-17T12:09:41Z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2017-09-16T00:00:00Z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2023-02-17T00:00:00Z</vt:filetime>
  </property>
</Properties>
</file>